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sl"/>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l"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sl">
                <a:solidFill>
                  <a:schemeClr val="tx1">
                    <a:lumMod val="50000"/>
                    <a:lumOff val="50000"/>
                  </a:schemeClr>
                </a:solidFill>
              </a:rPr>
              <a:t>št. 45 Božja beseda</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sl" sz="4400"/>
              <a:t>Dobra novica od angela</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l" sz="4000">
                <a:solidFill>
                  <a:srgbClr val="FF0000"/>
                </a:solidFill>
              </a:rPr>
              <a:t>Današnji kviz</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sl" sz="3600">
                <a:solidFill>
                  <a:schemeClr val="tx1">
                    <a:lumMod val="65000"/>
                    <a:lumOff val="35000"/>
                  </a:schemeClr>
                </a:solidFill>
              </a:rPr>
              <a:t>Kdo je sporočil Mariji novico?</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sl" sz="2800">
                <a:solidFill>
                  <a:schemeClr val="tx1">
                    <a:lumMod val="65000"/>
                    <a:lumOff val="35000"/>
                  </a:schemeClr>
                </a:solidFill>
              </a:rPr>
              <a:t>① </a:t>
            </a:r>
            <a:r xmlns:a="http://schemas.openxmlformats.org/drawingml/2006/main">
              <a:rPr altLang="ko-KR" dirty="0" lang="sl"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sl" sz="2800">
                <a:solidFill>
                  <a:schemeClr val="tx1">
                    <a:lumMod val="65000"/>
                    <a:lumOff val="35000"/>
                  </a:schemeClr>
                </a:solidFill>
              </a:rPr>
              <a:t>② </a:t>
            </a:r>
            <a:r xmlns:a="http://schemas.openxmlformats.org/drawingml/2006/main">
              <a:rPr altLang="ko-KR" dirty="0" lang="sl" sz="2800">
                <a:solidFill>
                  <a:schemeClr val="tx1">
                    <a:lumMod val="65000"/>
                    <a:lumOff val="35000"/>
                  </a:schemeClr>
                </a:solidFill>
              </a:rPr>
              <a:t>Marijina prijateljica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l" sz="2800">
                <a:solidFill>
                  <a:schemeClr val="tx1">
                    <a:lumMod val="65000"/>
                    <a:lumOff val="35000"/>
                  </a:schemeClr>
                </a:solidFill>
              </a:rPr>
              <a:t>③ </a:t>
            </a:r>
            <a:r xmlns:a="http://schemas.openxmlformats.org/drawingml/2006/main">
              <a:rPr altLang="ko-KR" dirty="0" lang="sl" sz="2800">
                <a:solidFill>
                  <a:schemeClr val="tx1">
                    <a:lumMod val="65000"/>
                    <a:lumOff val="35000"/>
                  </a:schemeClr>
                </a:solidFill>
              </a:rPr>
              <a:t>Angel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sl" sz="2800">
                <a:solidFill>
                  <a:schemeClr val="tx1">
                    <a:lumMod val="65000"/>
                    <a:lumOff val="35000"/>
                  </a:schemeClr>
                </a:solidFill>
              </a:rPr>
              <a:t>④ </a:t>
            </a:r>
            <a:r xmlns:a="http://schemas.openxmlformats.org/drawingml/2006/main">
              <a:rPr altLang="ko-KR" dirty="0" lang="sl" sz="2800">
                <a:solidFill>
                  <a:schemeClr val="tx1">
                    <a:lumMod val="65000"/>
                    <a:lumOff val="35000"/>
                  </a:schemeClr>
                </a:solidFill>
              </a:rPr>
              <a:t>Jezus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sl" sz="2800">
                <a:solidFill>
                  <a:srgbClr val="FF0000"/>
                </a:solidFill>
              </a:rPr>
              <a:t>③ </a:t>
            </a:r>
            <a:r xmlns:a="http://schemas.openxmlformats.org/drawingml/2006/main">
              <a:rPr altLang="ko-KR" dirty="0" lang="sl" sz="2800">
                <a:solidFill>
                  <a:srgbClr val="FF0000"/>
                </a:solidFill>
              </a:rPr>
              <a:t>Angel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54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Samarijanka pri vodnjaku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kdor pije vodo, ki mu jo dam, ne bo nikoli žejen. Zares, voda, ki mu jo dam, bo postala v njem izvir vode, ki teče v večno življenje."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je Jezus šel skozi deželo Samarija, je pri vodnjaku srečal žensko in rekel: "Prosim, daj mi malo vode."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l" altLang="ko-KR" sz="2600">
                <a:solidFill>
                  <a:schemeClr val="tx1">
                    <a:lumMod val="65000"/>
                    <a:lumOff val="35000"/>
                  </a:schemeClr>
                </a:solidFill>
              </a:rPr>
              <a:t>Ženska je bila neverjetna. Ker se Judje ne pogovarjajo s Samarijani. "Če bi vedel, kdo sem, bi me prosil za vodo." Jezus je rekel</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sl" altLang="ko-KR" sz="2600">
                <a:solidFill>
                  <a:schemeClr val="tx1">
                    <a:lumMod val="65000"/>
                    <a:lumOff val="35000"/>
                  </a:schemeClr>
                </a:solidFill>
              </a:rPr>
              <a:t>"Ker je voda, ki jo dajem, voda življenja, ki ni nikoli več žejna." Ženo je začel zanimati Jezus. "Kdo si, mi lahko daš to vodo?"</a:t>
            </a:r>
            <a:r xmlns:a="http://schemas.openxmlformats.org/drawingml/2006/main">
              <a:rPr lang="sl"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»Jaz sem Kristus in Božji Sin,« je odgovoril Jezus. Bila je presenečena nad tem.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sl" altLang="ko-KR" sz="2600">
                <a:solidFill>
                  <a:schemeClr val="tx1">
                    <a:lumMod val="65000"/>
                    <a:lumOff val="35000"/>
                  </a:schemeClr>
                </a:solidFill>
              </a:rPr>
              <a:t>Pustila je vrč za vodo, se vrnila v mesto in ljudem govorila o Jezusu. Mnogi ljudje so se srečali z Jezusom in verjeli vanj kot svojega Odrešenika.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Takoj ko je Samarijanka srečala Jezusa, je pustila vrč za vodo in se vrnila v vas, da bi vaščanom sporočila dobro novico o odrešenju.</a:t>
            </a:r>
            <a:r xmlns:a="http://schemas.openxmlformats.org/drawingml/2006/main">
              <a:rPr altLang="en-US" lang="sl" sz="3200">
                <a:solidFill>
                  <a:schemeClr val="tx1">
                    <a:lumMod val="65000"/>
                    <a:lumOff val="35000"/>
                  </a:schemeClr>
                </a:solidFill>
              </a:rPr>
              <a:t> </a:t>
            </a:r>
            <a:r xmlns:a="http://schemas.openxmlformats.org/drawingml/2006/main">
              <a:rPr altLang="ko-KR" lang="sl" sz="3200">
                <a:solidFill>
                  <a:schemeClr val="tx1">
                    <a:lumMod val="65000"/>
                    <a:lumOff val="35000"/>
                  </a:schemeClr>
                </a:solidFill>
              </a:rPr>
              <a:t>Sčasoma je bilo veliko ljudi odrešenih tako, da so slišali in verjeli evangeliju, ki ga je pridigala.</a:t>
            </a:r>
            <a:r xmlns:a="http://schemas.openxmlformats.org/drawingml/2006/main">
              <a:rPr altLang="en-US" lang="s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sl" sz="3200">
                <a:solidFill>
                  <a:schemeClr val="tx1">
                    <a:lumMod val="65000"/>
                    <a:lumOff val="35000"/>
                  </a:schemeClr>
                </a:solidFill>
              </a:rPr>
              <a:t>Ste srečali Jezusa? Ali drugim govorite o Jezusu? Kaj pa, če bi Jezusa predstavili drugim kot Samarijanka?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r xmlns:a="http://schemas.openxmlformats.org/drawingml/2006/main">
              <a:rPr altLang="en-US" lang="sl" sz="3600">
                <a:solidFill>
                  <a:srgbClr val="0070c0"/>
                </a:solidFill>
              </a:rPr>
              <a:t> </a:t>
            </a:r>
            <a:r xmlns:a="http://schemas.openxmlformats.org/drawingml/2006/main">
              <a:rPr altLang="ko-KR" lang="sl" sz="3600">
                <a:solidFill>
                  <a:srgbClr val="0070c0"/>
                </a:solidFill>
              </a:rPr>
              <a:t>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nam daje vodo življenja, da naše duše nikoli ne bodo žejne.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Kje je Jezus srečal Samarijanko?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v palači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v mestu</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ulica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na trgu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pri vodnjaku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pri vodnjaku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l" sz="4000">
                <a:solidFill>
                  <a:srgbClr val="FF0000"/>
                </a:solidFill>
              </a:rPr>
              <a:t>Današnja Beseda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l" sz="3600">
                <a:solidFill>
                  <a:schemeClr val="tx1">
                    <a:lumMod val="65000"/>
                    <a:lumOff val="35000"/>
                  </a:schemeClr>
                </a:solidFill>
              </a:rPr>
              <a:t>Spočela boš in rodila sina in daj mu ime Jezus.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l" sz="2800">
                <a:solidFill>
                  <a:schemeClr val="tx1">
                    <a:lumMod val="65000"/>
                    <a:lumOff val="35000"/>
                  </a:schemeClr>
                </a:solidFill>
              </a:rPr>
              <a:t>Luka</a:t>
            </a:r>
            <a:r xmlns:a="http://schemas.openxmlformats.org/drawingml/2006/main">
              <a:rPr altLang="en-US" dirty="0" lang="sl" sz="2800">
                <a:solidFill>
                  <a:schemeClr val="tx1">
                    <a:lumMod val="65000"/>
                    <a:lumOff val="35000"/>
                  </a:schemeClr>
                </a:solidFill>
              </a:rPr>
              <a:t> </a:t>
            </a:r>
            <a:r xmlns:a="http://schemas.openxmlformats.org/drawingml/2006/main">
              <a:rPr altLang="ko-KR" dirty="0" lang="sl"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kdor pije vodo, ki mu jo dam, ne bo nikoli žejen. Zares, voda, ki mu jo dam, bo postala v njem izvir vode, ki teče v večno življenje."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55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Vrzi svojo mrežo v globoko vodo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Nato je Jezus rekel Simonu: »Ne boj se, odslej boš lovil ljudi.«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Luka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ki je šel na Petrov čoln in izročil besedo, je rekel Petru. "Zdaj pa pojdi v globoko vodo in vrzi mrežo, da ujameš ribe."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»Gospodar, vso noč smo trdo delali in nismo ničesar ujeli. Ker pa ti tako praviš, bom vrgel mreže."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Ko so to storili, so ujeli tako veliko rib, da so se jim mreže začele trgati. Peter je bil nad tem presenečen.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sl" sz="3000">
                <a:solidFill>
                  <a:schemeClr val="tx1">
                    <a:lumMod val="65000"/>
                    <a:lumOff val="35000"/>
                  </a:schemeClr>
                </a:solidFill>
              </a:rPr>
              <a:t>V tistem trenutku se je Peter pokesal, ker je vedel, da je Jezus Božji Sin. "Jaz sem grešnik."</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l" sz="3000">
                <a:solidFill>
                  <a:schemeClr val="tx1">
                    <a:lumMod val="65000"/>
                    <a:lumOff val="35000"/>
                  </a:schemeClr>
                </a:solidFill>
              </a:rPr>
              <a:t>Jezus je rekel. "Ne boj se, od zdaj naprej boš ribič, ki lovi ljudi." Peter je pustil vse in postal Jezusov učenec.</a:t>
            </a:r>
            <a:r xmlns:a="http://schemas.openxmlformats.org/drawingml/2006/main">
              <a:rPr altLang="en-US" lang="sl"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a:t>
            </a:r>
            <a:r xmlns:a="http://schemas.openxmlformats.org/drawingml/2006/main">
              <a:rPr altLang="en-US" lang="sl" sz="4000">
                <a:solidFill>
                  <a:srgbClr val="ff0000"/>
                </a:solidFill>
              </a:rPr>
              <a:t> </a:t>
            </a:r>
            <a:r xmlns:a="http://schemas.openxmlformats.org/drawingml/2006/main">
              <a:rPr altLang="ko-KR" lang="sl" sz="4000">
                <a:solidFill>
                  <a:srgbClr val="ff0000"/>
                </a:solidFill>
              </a:rPr>
              <a:t>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Peter, ki je srečal Jezusa,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pokesal in ubogal prav tam.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Ali obstaja kesanje in pokorščina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Jezusu v svojem življenju?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Peter je vse zapustil in sledil Jezusu. Tako kot Peter moraš biti učenec, ki pozna resnično kesanje in poslušnost.</a:t>
            </a:r>
            <a:r xmlns:a="http://schemas.openxmlformats.org/drawingml/2006/main">
              <a:rPr altLang="en-US" lang="s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dela čudeže, ki presegajo izkušnje in sposobnosti ljudi.</a:t>
            </a:r>
            <a:r xmlns:a="http://schemas.openxmlformats.org/drawingml/2006/main">
              <a:rPr altLang="en-US" lang="s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46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Mali Jezus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Kakšno je bilo Petrovo delo?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mizar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ribič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kmet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③ </a:t>
            </a:r>
            <a:r xmlns:a="http://schemas.openxmlformats.org/drawingml/2006/main">
              <a:rPr altLang="ko-KR" lang="sl" sz="2800">
                <a:solidFill>
                  <a:srgbClr val="ff0000"/>
                </a:solidFill>
              </a:rPr>
              <a:t>ribič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Nato je Jezus rekel Simonu: »Ne boj se, odslej boš lovil ljudi.«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Luka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56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 ki je poklical učence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Filip je našel Natanaela in mu rekel: "Našli smo tistega, o katerem je pisal Mojzes v postavi in o katerem so pisali tudi preroki - Jezusa iz Nazareta, Jožefovega sina."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je Petra, Andreja in njunega soseda Filipa poklical za učenca. "Sledi mi!"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Filip je Jezusa predstavil svojemu prijatelju Natanaelu. "Pojavil se je Mesija, ki so ga pisali preroki v Stari zavezi."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"Nazaret! Ali lahko pride Mesija od tam?" je vprašal Nathanael. »Pridi in poglej,« je rekel Filip.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rekel Natanaelu. "Ti si pravi Izraelec, videl sem te, ko si bil še pod smokvo, preden te je Filip poklical."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Natanael je bil nad tem presenečen in je Jezusa pohvalil: »Rabi, ti si Božji Sin in Izraelov kralj.«</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Takoj ko je Nathanael to izvedel</a:t>
            </a:r>
            <a:r xmlns:a="http://schemas.openxmlformats.org/drawingml/2006/main">
              <a:rPr altLang="en-US" lang="sl" sz="3200">
                <a:solidFill>
                  <a:schemeClr val="tx1">
                    <a:lumMod val="65000"/>
                    <a:lumOff val="35000"/>
                  </a:schemeClr>
                </a:solidFill>
              </a:rPr>
              <a:t> </a:t>
            </a:r>
            <a:r xmlns:a="http://schemas.openxmlformats.org/drawingml/2006/main">
              <a:rPr altLang="ko-KR" lang="sl" sz="3200">
                <a:solidFill>
                  <a:schemeClr val="tx1">
                    <a:lumMod val="65000"/>
                    <a:lumOff val="35000"/>
                  </a:schemeClr>
                </a:solidFill>
              </a:rPr>
              <a:t>Jezus je Mesija, Jezusu je dal slavo.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Postal je Jezusov učenec</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Moramo dati slavo Jezusu, ki je naš Odrešenik, ter živeti življenje Jezusovih učencev in ga ubogati.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Danes se vam je v mestu Davidovem rodil Odrešenik; on je Kristus Gospod.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Všeč mi je</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kliče ljudi kot učence, da bi mu bili podobni.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Kdo je Jezusa predstavil Natanaelu?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Filip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Andrej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② </a:t>
            </a:r>
            <a:r xmlns:a="http://schemas.openxmlformats.org/drawingml/2006/main">
              <a:rPr altLang="ko-KR" lang="sl" sz="2800">
                <a:solidFill>
                  <a:srgbClr val="ff0000"/>
                </a:solidFill>
              </a:rPr>
              <a:t>Filip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Filip je našel Natanaela in mu rekel: "Našli smo tistega, o katerem je pisal Mojzes v postavi in o katerem so pisali tudi preroki - Jezusa iz Nazareta, Jožefovega sina."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57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Oseba, ki se je spustila skozi streho</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Vstal je, vzel svojo blazino in odšel ven vsem na očeh. To je vse osupnilo in slavili so Boga, rekoč: "Česa takega še nismo videli!"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 so ljudje slišali za Jezusovo ozdravitev, so pripeljali svojega hromega prijatelja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Toda tam, kjer je bil Jezus, je bilo preveč ljudi. Tako svojega hromega prijatelja niso mogli peljati k Jezusu skozi streho.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Sčasoma so tisti, ki so pripeljali hromega prijatelja, prebili streho in poslali hromega prijatelja k Jezusu.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je videl njihovo vero in rekel. "Grehi so ti odpuščeni. Vstani in pojdi domov."</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Presenetljivo je bil paralitik v trenutku ozdravljen. Nato je vstal, hodil in slavil Boga.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sl" altLang="ko-KR" sz="2400">
                <a:solidFill>
                  <a:schemeClr val="tx1">
                    <a:lumMod val="65000"/>
                    <a:lumOff val="35000"/>
                  </a:schemeClr>
                </a:solidFill>
              </a:rPr>
              <a:t>Ko je bil čas, da Marija rodi otroka, je morala v Betlehem. Ker pa ni bilo prostora, je imela otroka v jaslih..</a:t>
            </a:r>
            <a:r xmlns:a="http://schemas.openxmlformats.org/drawingml/2006/main">
              <a:rPr lang="sl"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Paralitični prijatelji so imeli težave in invalidnosti, vendar niso mogli obupati, da bi šli k Jezusu. Ker so verjeli v Jezusa.</a:t>
            </a:r>
            <a:r xmlns:a="http://schemas.openxmlformats.org/drawingml/2006/main">
              <a:rPr altLang="en-US" lang="sl" sz="3200">
                <a:solidFill>
                  <a:schemeClr val="tx1">
                    <a:lumMod val="65000"/>
                    <a:lumOff val="35000"/>
                  </a:schemeClr>
                </a:solidFill>
              </a:rPr>
              <a:t> </a:t>
            </a:r>
            <a:r xmlns:a="http://schemas.openxmlformats.org/drawingml/2006/main">
              <a:rPr altLang="ko-KR" lang="sl" sz="3200">
                <a:solidFill>
                  <a:schemeClr val="tx1">
                    <a:lumMod val="65000"/>
                    <a:lumOff val="35000"/>
                  </a:schemeClr>
                </a:solidFill>
              </a:rPr>
              <a:t>Ali verujemo v Jezusa?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Ko pridemo k Jezusu z vero, ne smemo obupati kljub težavam in oviram, ki nas blokirajo.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S tem bomo lahko slavili Boga kot paraliziran človek.</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ne zavrne tistih, ki pridejo k njemu. In tistim, ki pridejo k njemu, daje, kar potrebujejo.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Po čem je hromi prišel k Jezusu?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okno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vrata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stena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streha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streha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Vstal je, vzel svojo blazino in odšel ven vsem na očeh. To je vse osupnilo in slavili so Boga, rekoč: "Česa takega še nismo videli!"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58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 kliče Mateja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Ko je Jezus šel od tam naprej, je zagledal moža z imenom Matej, ki je sedel pri cestninarjevi kabini. »Hodi za menoj,« mu je rekel, Matej pa je vstal in mu sledil.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Bil je davkar po imenu Matej. Bil je pobiralec davkov v imenu Rima za Izraelce.</a:t>
            </a:r>
            <a:r xmlns:a="http://schemas.openxmlformats.org/drawingml/2006/main">
              <a:rPr lang="sl"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Matej je bil davkar, zato je imel veliko denarja. Toda Judje so sovražili pobiralce davkov, ki so delali za Rim, osvajalca.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je pogledal Mateja, ki je sedel pri davčni blagajni, in mu rekel. "Sledi mi"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Matej je takoj pustil vse in šel za Jezusom. To je bilo zato, ker se je zahvalil Jezusu, da ga je poklical.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Medtem je prišel glas iz nebes pastirjem, ki so pazili ovce v Betlehemu.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"Zdravnika ne potrebujejo zdravi, ampak bolni." Matej je postal Jezusov učenec.</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Matej je bil davkar, ki ga je ljudstvo sovražilo. Toda Jezus je poklical Mateja in ga naredil za učenca.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Tudi mi smo Božje ljudstvo. Vendar nismo dovolj, da bi bili poklicani kot Jezusovi učenci.</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sl" sz="3200">
                <a:solidFill>
                  <a:schemeClr val="tx1">
                    <a:lumMod val="65000"/>
                    <a:lumOff val="35000"/>
                  </a:schemeClr>
                </a:solidFill>
              </a:rPr>
              <a:t>Vendar nas Jezus kliče, naj pridobivamo njegove učence. Zato ga moramo ubogati, da bomo vredni svojega klica.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kliče ljudi, ki so v svetu zavrnjeni, naj postanejo Božje ljudstvo.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Kaj je bilo Matthewovo delo?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davkar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ribič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mizar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duhovnik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① </a:t>
            </a:r>
            <a:r xmlns:a="http://schemas.openxmlformats.org/drawingml/2006/main">
              <a:rPr altLang="ko-KR" lang="sl" sz="2800">
                <a:solidFill>
                  <a:srgbClr val="ff0000"/>
                </a:solidFill>
              </a:rPr>
              <a:t>davkar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Ko je Jezus šel od tam naprej, je zagledal moža z imenom Matej, ki je sedel pri cestninarjevi kabini. »Hodi za menoj,« mu je rekel, Matej pa je vstal in mu sledil.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59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 je izbral dvanajst učencev</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Nekega od teh dni je Jezus šel na goro molit in je preživel noč v molitvi k Bogu.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l" sz="3600">
                <a:solidFill>
                  <a:schemeClr val="tx1">
                    <a:lumMod val="65000"/>
                    <a:lumOff val="35000"/>
                  </a:schemeClr>
                </a:solidFill>
              </a:rPr>
              <a:t>Ko je prišlo jutro, je poklical k sebi svoje učence in jih izbral dvanajst, ki jih je tudi imenoval za apostole:</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Luka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6:</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Bilo je veliko ljudi, ki so slišali Jezusa in mu sledili. Šli so z Jezusom in se učili od Jezusa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Po molitvi jih je Jezus posebej izbral dvanajst za tesne učence.</a:t>
            </a:r>
            <a:r xmlns:a="http://schemas.openxmlformats.org/drawingml/2006/main">
              <a:rPr lang="s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Izbrani so bili, da živijo z Jezusom, oznanjajo evangelij in izganjajo demone.</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»Slava nebu, mir zemlji! Veselite se, Jezus je rojen.« Angeli z neba so rekli</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sl" sz="3000">
                <a:solidFill>
                  <a:schemeClr val="tx1">
                    <a:lumMod val="65000"/>
                    <a:lumOff val="35000"/>
                  </a:schemeClr>
                </a:solidFill>
              </a:rPr>
              <a:t>Učenci so bili različni ljudje: nekateri med njimi so bili ribiči, davkarji, revolucionarji, nekateri med njimi so bili vroče jeze.</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Toda Jezus je molil k Bogu, naj dobro izbere njegove učence, in jih je dobro izbral, dobro skrbel zanje in jih dobro učil.</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sl" sz="2800">
                <a:solidFill>
                  <a:schemeClr val="tx1">
                    <a:lumMod val="65000"/>
                    <a:lumOff val="35000"/>
                  </a:schemeClr>
                </a:solidFill>
              </a:rPr>
              <a:t>Zato je Jezus izbral svoje učence: 1) da bi jih poučeval Božjo besedo, 2) da bi oznanjali evangelij po tem, kar so se naučili, in 3) da bi jih prisilil, da oznanjajo moč Božjega kraljestva. Zaradi teh razlogov je Jezus izbral svoje učence.</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Tudi mi smo Jezusovi učenci.</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l" sz="2800">
                <a:solidFill>
                  <a:schemeClr val="tx1">
                    <a:lumMod val="65000"/>
                    <a:lumOff val="35000"/>
                  </a:schemeClr>
                </a:solidFill>
              </a:rPr>
              <a:t>Naše delo je enako delu dvanajstih Jezusovih učencev.</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l" sz="2800">
                <a:solidFill>
                  <a:schemeClr val="tx1">
                    <a:lumMod val="65000"/>
                    <a:lumOff val="35000"/>
                  </a:schemeClr>
                </a:solidFill>
              </a:rPr>
              <a:t>Začnimo že </a:t>
            </a:r>
            <a:r xmlns:a="http://schemas.openxmlformats.org/drawingml/2006/main">
              <a:rPr altLang="ko-KR" lang="sl" sz="3200">
                <a:solidFill>
                  <a:schemeClr val="tx1">
                    <a:lumMod val="65000"/>
                    <a:lumOff val="35000"/>
                  </a:schemeClr>
                </a:solidFill>
              </a:rPr>
              <a:t>danes živeti življenje učencev.</a:t>
            </a:r>
            <a:r xmlns:a="http://schemas.openxmlformats.org/drawingml/2006/main">
              <a:rPr altLang="en-US" lang="s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r xmlns:a="http://schemas.openxmlformats.org/drawingml/2006/main">
              <a:rPr altLang="en-US" lang="sl" sz="3600">
                <a:solidFill>
                  <a:srgbClr val="0070c0"/>
                </a:solidFill>
              </a:rPr>
              <a:t> </a:t>
            </a:r>
            <a:r xmlns:a="http://schemas.openxmlformats.org/drawingml/2006/main">
              <a:rPr altLang="ko-KR" lang="sl" sz="3600">
                <a:solidFill>
                  <a:srgbClr val="0070c0"/>
                </a:solidFill>
              </a:rPr>
              <a:t>je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nas uči nebeške resnice, da lahko rastemo kot Jezusovi učenci.</a:t>
            </a:r>
            <a:r xmlns:a="http://schemas.openxmlformats.org/drawingml/2006/main">
              <a:rPr altLang="en-US" lang="s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Koliko učencev je Jezus izbral za apostole (tiste, ki so poslani)??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deset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enajst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dvanajst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štirinajst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③ </a:t>
            </a:r>
            <a:r xmlns:a="http://schemas.openxmlformats.org/drawingml/2006/main">
              <a:rPr altLang="ko-KR" lang="sl" sz="2800">
                <a:solidFill>
                  <a:srgbClr val="ff0000"/>
                </a:solidFill>
              </a:rPr>
              <a:t>dvanajst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Nekega od teh dni je Jezus šel na goro molit in je preživel noč v molitvi k Bogu.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l" sz="3600">
                <a:solidFill>
                  <a:schemeClr val="tx1">
                    <a:lumMod val="65000"/>
                    <a:lumOff val="35000"/>
                  </a:schemeClr>
                </a:solidFill>
              </a:rPr>
              <a:t>Ko je prišlo jutro, je poklical k sebi svoje učence in jih izbral dvanajst, ki jih je tudi imenoval za apostole:</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Luka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6:</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60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Evangelij, ki ga je Jezus učil na gori.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Ko je videl množice, se je povzpel na goro in sedel. Njegovi učenci so prišli k njemu,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l" sz="3600">
                <a:solidFill>
                  <a:schemeClr val="tx1">
                    <a:lumMod val="65000"/>
                    <a:lumOff val="35000"/>
                  </a:schemeClr>
                </a:solidFill>
              </a:rPr>
              <a:t>in začel jih je učiti, rekoč:</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l" sz="3600">
                <a:solidFill>
                  <a:schemeClr val="tx1">
                    <a:lumMod val="65000"/>
                    <a:lumOff val="35000"/>
                  </a:schemeClr>
                </a:solidFill>
              </a:rPr>
              <a:t>»Blagor ubogim v duhu, kajti njihovo je nebeško kraljestvo.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Jezus je učil množice na gori, kako živeti kot ljudje Božjega kraljestva.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»Blagor ubogim v duhu, kajti njihovo je nebeško kraljestvo.</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Kot so rekli angeli, se je Jezus rodil zdrav v jaslih.</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Naučil si se zobem vračati z zobmi, jaz pa ti pravim, da daj levo lice tistemu, ki udari po desnem licu. Potem boste božji otroci!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Poglejte ptice v zraku. Ptice ne opravljajo kmetijskih del, a Bog jih vse hrani. Ali ne bo On skrbel zate bolj kot ptice!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sl" altLang="ko-KR" sz="3000">
                <a:solidFill>
                  <a:schemeClr val="tx1">
                    <a:lumMod val="65000"/>
                    <a:lumOff val="35000"/>
                  </a:schemeClr>
                </a:solidFill>
              </a:rPr>
              <a:t>Ljudje so bili nad Jezusovim naukom zelo presenečeni. Ker je imel Jezus avtoriteto za razliko od navadnih svetopisemskih učiteljev.</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Jezus nam pravi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da se življenja Božjega ljudstva razlikujejo od sveta.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Ali obstajajo razlike v našem življenju od tistih, ki ne verujejo v Jezusa?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Poglejmo vase in živimo božjega kraljestva vredno življenje.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nas spreminja, da živimo kot ljudje Božjega kraljestva.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Kaj lahko dobijo ubogi v duhu?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denar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hrana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čast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božje kraljestvo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božje kraljestvo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Ko je videl množice, se je povzpel na goro in sedel. Njegovi učenci so prišli k njemu,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l" sz="3600">
                <a:solidFill>
                  <a:schemeClr val="tx1">
                    <a:lumMod val="65000"/>
                    <a:lumOff val="35000"/>
                  </a:schemeClr>
                </a:solidFill>
              </a:rPr>
              <a:t>in začel jih je učiti, rekoč:</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l" sz="3600">
                <a:solidFill>
                  <a:schemeClr val="tx1">
                    <a:lumMod val="65000"/>
                    <a:lumOff val="35000"/>
                  </a:schemeClr>
                </a:solidFill>
              </a:rPr>
              <a:t>»Blagor ubogim v duhu, kajti njihovo je nebeško kraljestvo.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61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 pomiri vihar</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Vstal je, zapretil vetru in rekel valovom: »Tiho! Potem se je veter polegel in je bilo popolnoma mirno.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4:</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in njegovi učenci so skupaj stopili na čoln, da bi prečkali Galilejsko jezero.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sl" altLang="ko-KR" sz="2500">
                <a:solidFill>
                  <a:schemeClr val="tx1">
                    <a:lumMod val="65000"/>
                    <a:lumOff val="35000"/>
                  </a:schemeClr>
                </a:solidFill>
              </a:rPr>
              <a:t>Betlehemski pastirji so prišli pogledat Božjega sina, ki bo rešil ljudi. »Jezus! božji sin! Hvala, ker ste prišli v to deželo!«</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Med prečkanjem jezera je nenadoma zapihal besen veter in prišel je grozljiv val.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Učenci so na koncu rekli Jezusu. 'Učitelj, kaj te briga, če se utopimo!'</a:t>
            </a:r>
            <a:r xmlns:a="http://schemas.openxmlformats.org/drawingml/2006/main">
              <a:rPr lang="s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zapretil vetru in rekel valovom: »Utihni! Bodi pri miru!" Potem se je veter polegel in je bilo popolnoma mirno.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Prestrašeni so drug drugega spraševali: »Kdo je to? Tudi veter in valovi ga ubogajo!«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Samo Bog lahko poveljuje morju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in veter.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Zato je Jezus Bog, ki ustvarja in vlada svetu.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Verjamemo, da Jezus ni eden od mnogih bogov, ampak edini in vsemogočni Bog Stvarnik.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Svojo vero moramo okrepiti tako, da se spomnimo tega dejstva.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r xmlns:a="http://schemas.openxmlformats.org/drawingml/2006/main">
              <a:rPr altLang="en-US" lang="sl" sz="3600">
                <a:solidFill>
                  <a:srgbClr val="0070c0"/>
                </a:solidFill>
              </a:rPr>
              <a:t> </a:t>
            </a:r>
            <a:r xmlns:a="http://schemas.openxmlformats.org/drawingml/2006/main">
              <a:rPr altLang="ko-KR" lang="sl" sz="3600">
                <a:solidFill>
                  <a:srgbClr val="0070c0"/>
                </a:solidFill>
              </a:rPr>
              <a:t>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lastnik vsega, ki ustvarja in vlada vsemu na tem svetu.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Kaj je Jezus zapovedal morju in vetru?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bodite mirni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teci in igraj</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zbuditi</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gor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odprto</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tvoje</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oči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① </a:t>
            </a:r>
            <a:r xmlns:a="http://schemas.openxmlformats.org/drawingml/2006/main">
              <a:rPr altLang="ko-KR" lang="sl" sz="2800">
                <a:solidFill>
                  <a:srgbClr val="ff0000"/>
                </a:solidFill>
              </a:rPr>
              <a:t>bodite mirni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Vstal je, zapretil vetru in rekel valovom: »Tiho! Potem se je veter polegel in je bilo popolnoma mirno.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4:</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62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Kdo se je dotaknil mojih oblačil?</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Ko je slišala za Jezusa, je med množico stopila za njim in se dotaknila njegovega plašča,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l" sz="3600">
                <a:solidFill>
                  <a:schemeClr val="tx1">
                    <a:lumMod val="65000"/>
                    <a:lumOff val="35000"/>
                  </a:schemeClr>
                </a:solidFill>
              </a:rPr>
              <a:t>28.ker je mislila: "Če se le dotaknem njegove obleke, bom ozdravela."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5:</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Jezus, ki si gospodar vsega,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je božji sin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Ko pa je Jezus prišel v to deželo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rodil se je v jaslih s ponižno postavo.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Mi, ki verujemo v Jezusa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so božji otroci.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Toda živeti moramo ponižno in nizko kot Jezus.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Veliko ljudi je slišalo za Jezusa in so mu sledili.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Nato je za njim pristopila ženska in se dotaknila Jezusovih oblačil, da bi ozdravela.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Ženska je 12 let trpela za boleznijo, imenovano krvavitev. Poskusila je na veliko načinov, da bi to popravila, a ni bilo popravljeno in porabila je vse, kar je imela.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'Kdo se je dotaknil mojih oblačil??' Jezus je takoj spoznal, da je njegova moč odšla iz njega. Prišla je, mu padla pred noge in mu povedala vso resnico.</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Jezus ji je rekel: 'Hči, tvoja vera te je ozdravila. Pojdi v miru.'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Ženska, ki je 12 let trpela zaradi krvavenja, je šla k Jezusu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z vero.</a:t>
            </a:r>
            <a:r xmlns:a="http://schemas.openxmlformats.org/drawingml/2006/main">
              <a:rPr altLang="en-US" lang="sl" sz="3200">
                <a:solidFill>
                  <a:schemeClr val="tx1">
                    <a:lumMod val="65000"/>
                    <a:lumOff val="35000"/>
                  </a:schemeClr>
                </a:solidFill>
              </a:rPr>
              <a:t> </a:t>
            </a:r>
            <a:r xmlns:a="http://schemas.openxmlformats.org/drawingml/2006/main">
              <a:rPr altLang="ko-KR" lang="sl" sz="3200">
                <a:solidFill>
                  <a:schemeClr val="tx1">
                    <a:lumMod val="65000"/>
                    <a:lumOff val="35000"/>
                  </a:schemeClr>
                </a:solidFill>
              </a:rPr>
              <a:t>Jezus je žensko ozdravil in pred ljudmi pohvalil njeno vero.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Bog še vedno vidi našo vero.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Ko srečamo težke stvari,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pridimo k Bogu z vero.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pozna naše bolečine in težave in jih rešuje.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Česa se je z Jezusom dotaknila ženska, ki je bila bolna 12 let?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lasje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roka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stopala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oblačila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oblačila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Ko je slišala za Jezusa, je med množico stopila za njim in se dotaknila njegovega plašča,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l" sz="3600">
                <a:solidFill>
                  <a:schemeClr val="tx1">
                    <a:lumMod val="65000"/>
                    <a:lumOff val="35000"/>
                  </a:schemeClr>
                </a:solidFill>
              </a:rPr>
              <a:t>ker je mislila: "Če se samo dotaknem njegove obleke, bom ozdravela."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5:</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63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sl" sz="4000">
                <a:solidFill>
                  <a:srgbClr val="FF0000"/>
                </a:solidFill>
              </a:rPr>
              <a:t>Današnja Beseda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sl" sz="3600">
                <a:solidFill>
                  <a:schemeClr val="tx1">
                    <a:lumMod val="65000"/>
                    <a:lumOff val="35000"/>
                  </a:schemeClr>
                </a:solidFill>
              </a:rPr>
              <a:t>Spočela boš in rodila sina in daj mu ime Jezus.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sl" sz="2800">
                <a:solidFill>
                  <a:schemeClr val="tx1">
                    <a:lumMod val="65000"/>
                    <a:lumOff val="35000"/>
                  </a:schemeClr>
                </a:solidFill>
              </a:rPr>
              <a:t>Luka</a:t>
            </a:r>
            <a:r xmlns:a="http://schemas.openxmlformats.org/drawingml/2006/main">
              <a:rPr altLang="en-US" dirty="0" lang="sl" sz="2800">
                <a:solidFill>
                  <a:schemeClr val="tx1">
                    <a:lumMod val="65000"/>
                    <a:lumOff val="35000"/>
                  </a:schemeClr>
                </a:solidFill>
              </a:rPr>
              <a:t> </a:t>
            </a:r>
            <a:r xmlns:a="http://schemas.openxmlformats.org/drawingml/2006/main">
              <a:rPr altLang="ko-KR" dirty="0" lang="sl"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prišel na zemljo v ponižnosti in nizkosti, vendar je naš pravi Kralj.</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Prijel jo je za roko in ji rekel: "Talitha koum!" (kar pomeni: "Punčka, pravim ti, vstani!").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5:</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Mož po imenu Jair, predstojnik sinagoge, je prišel k Jezusu in rekel: »Moja hči umira. Pomagaj mi."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Na poti domov z Jezusom je pritekel moški in povedal, da je njegova hči že umrla.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 je prišla domov, je bila Jairova hči že mrtva in ljudje so jokali.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vstopi in jim reče: Dete ni mrtvo, ampak spi.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Prijel jo je za roko in ji rekel: "Talitha koum!" (kar pomeni: "Punčka, pravim ti, vstani!"). Deklica je takoj vstala in šla naokoli.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Jezus je tisti, ki vlada smrti.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Smrt je za ljudi najstrašnejša stvar, vendar jo je Jezus premagal.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Prej ali slej bomo nekoč umrli.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Toda smrti se vam ni treba bati.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To je zato, ker je Jezus tisti, ki vlada smrti.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In verjamemo v Jezusa, ki je premagal smrt.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daje življenje in tisti, ki hkrati vlada življenju.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l" sz="3200">
                <a:solidFill>
                  <a:schemeClr val="tx1">
                    <a:lumMod val="65000"/>
                    <a:lumOff val="35000"/>
                  </a:schemeClr>
                </a:solidFill>
              </a:rPr>
              <a:t>Kaj pomeni "Talitha koum!" pomeni?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sl" sz="2800">
                <a:solidFill>
                  <a:schemeClr val="tx1">
                    <a:lumMod val="65000"/>
                    <a:lumOff val="35000"/>
                  </a:schemeClr>
                </a:solidFill>
              </a:rPr>
              <a:t>Punčka, zajtrkuj!</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Punčka, pojdi spat!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Punčka, vstani!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Punčka, zapoj pesem!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③ </a:t>
            </a:r>
            <a:r xmlns:a="http://schemas.openxmlformats.org/drawingml/2006/main">
              <a:rPr altLang="ko-KR" lang="sl" sz="2800">
                <a:solidFill>
                  <a:srgbClr val="ff0000"/>
                </a:solidFill>
              </a:rPr>
              <a:t>Punčka, vstani!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Prijel jo je za roko in ji rekel: "Talitha koum!" (kar pomeni: "Punčka, pravim ti, vstani!").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5:</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a:t>
            </a:r>
            <a:r xmlns:a="http://schemas.openxmlformats.org/drawingml/2006/main">
              <a:rPr altLang="en-US" lang="sl" sz="4000">
                <a:solidFill>
                  <a:srgbClr val="ff0000"/>
                </a:solidFill>
              </a:rPr>
              <a:t> </a:t>
            </a:r>
            <a:r xmlns:a="http://schemas.openxmlformats.org/drawingml/2006/main">
              <a:rPr altLang="ko-KR" lang="sl" sz="4000">
                <a:solidFill>
                  <a:srgbClr val="ff0000"/>
                </a:solidFill>
              </a:rPr>
              <a:t>Kviz</a:t>
            </a:r>
            <a:r xmlns:a="http://schemas.openxmlformats.org/drawingml/2006/main">
              <a:rPr altLang="en-US" lang="s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Kje je bil Jezus rojen?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je</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hiša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palača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v jaslih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luksuzni hotel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③ </a:t>
            </a:r>
            <a:r xmlns:a="http://schemas.openxmlformats.org/drawingml/2006/main">
              <a:rPr altLang="ko-KR" lang="sl" sz="2800">
                <a:solidFill>
                  <a:srgbClr val="ff0000"/>
                </a:solidFill>
              </a:rPr>
              <a:t>v jaslih</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64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Bolan moški v Bethesdi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Tedaj mu je Jezus rekel: "Vstani! Vzemi svojo posteljo in hodi."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l" altLang="ko-KR" sz="3600">
                <a:solidFill>
                  <a:schemeClr val="tx1">
                    <a:lumMod val="65000"/>
                    <a:lumOff val="35000"/>
                  </a:schemeClr>
                </a:solidFill>
              </a:rPr>
              <a:t>Takoj je bil mož ozdravljen; pobral je svojo preprogo in odšel. Dan, ko se je to zgodilo, je bila sobota,</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Janez 5:</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V Jeruzalemu je bil bazen, imenovan Bethesda. Tam se je zbralo veliko bolnih ljudi, ki so čakali na premikanje vode.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Kajti angel Gospodov je šel ob določenih časih v bazen in razburkal vodo; kdor je tedaj prvi po vzburkanju vode stopil vanjo, je ozdravel od katere koli bolezni, ki jo je imel.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Bil je človek, ki ni mogel hoditi. Ko ga je Jezus videl in vprašal človeka, ki je bil tam osemintrideset let. "Ali želiš ozdraveti?"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»Gospod, nimam nikogar, ki bi mi pomagal v bazen, ko se voda razburka. Pomagaj mi prosim!" Tedaj mu je Jezus rekel: »Vstani! Vzemi svojo blazino in hodi.”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Kot je rekel Jezus, je vzel svojo posteljo in odšel. Takoj je ozdravel bolnik, ki je bil v bolezni 38 let.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sl" altLang="ko-KR" sz="3600">
                <a:solidFill>
                  <a:schemeClr val="tx1">
                    <a:lumMod val="65000"/>
                    <a:lumOff val="35000"/>
                  </a:schemeClr>
                </a:solidFill>
              </a:rPr>
              <a:t>Bolnikom ob bazenu Bethesda je bila najbolj nujna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biti ozdravljen.</a:t>
            </a:r>
            <a:r xmlns:a="http://schemas.openxmlformats.org/drawingml/2006/main">
              <a:rPr lang="sl"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Jezus ve, kaj potrebujemo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bolje kot mi.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Jezus je tisti, ki nam daje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kar potrebujemo.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tisti, ki ozdravlja vse bolezni in ima moč vladati nad vsem.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Kaj je bolnik prosil Jezusa?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Ozdravi mojo bolezen, prosim!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Reši me, prosim!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Daj mi nekaj hrane, prosim!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Prosim, pomagaj mi spustiti se v bazen, ko se voda dvigne!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④ </a:t>
            </a:r>
            <a:r xmlns:a="http://schemas.openxmlformats.org/drawingml/2006/main">
              <a:rPr lang="sl" altLang="ko-KR" sz="2800">
                <a:solidFill>
                  <a:srgbClr val="ff0000"/>
                </a:solidFill>
              </a:rPr>
              <a:t>Prosim, pomagaj mi spustiti se v bazen, ko se voda dvigne!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Danes se vam je v mestu Davidovem rodil Odrešenik; on je Kristus Gospod.</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Všeč mi je</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Tedaj mu je Jezus rekel: "Vstani! Vzemi svojo posteljo in hodi."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l" altLang="ko-KR" sz="3600">
                <a:solidFill>
                  <a:schemeClr val="tx1">
                    <a:lumMod val="65000"/>
                    <a:lumOff val="35000"/>
                  </a:schemeClr>
                </a:solidFill>
              </a:rPr>
              <a:t>9. Takoj je bil mož ozdravljen; pobral je svojo preprogo in odšel. Dan, ko se je to zgodilo, je bila sobota,</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Janez 5:</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65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 ki je nahranil 5000 mož</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l" altLang="ko-KR" sz="3600"/>
              <a:t>Jezus je nato vzel hlebe, se zahvalil in razdelil tistim, ki so sedeli, kolikor so želeli. Enako je naredil z ribo.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Janez</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6:</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Več kot pet tisoč ljudi se je zbralo, da bi poslušali Jezusov nauk.</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Ampak bil je čas kosila. Vsi so bili lačni, a hrane niso imeli, imeli pa so le dve ribi in pet hlebcev kruha.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je nato vzel kruh in ribe, se zahvalil in razdelil tistim, ki so sedeli, kolikor so želeli.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Toda zgodilo se je nekaj neverjetnega! 5000 ljudi je imelo dovolj, da so bili siti!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In zbrali so jih in napolnili dvanajst košar s kosi petih ječmenovih hlebov, ki so ostali tistim, ki so jedli.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Za nas ni načina, da bi si napolnili več kot 5000 ljudi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s petimi hlebci kruha in dvema ribama.</a:t>
            </a:r>
            <a:r xmlns:a="http://schemas.openxmlformats.org/drawingml/2006/main">
              <a:rPr lang="s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Toda Jezus, Božji Sin, je z njimi delal čudeže.</a:t>
            </a:r>
            <a:r xmlns:a="http://schemas.openxmlformats.org/drawingml/2006/main">
              <a:rPr lang="s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Pomembneje je, da smo vedno z Jezusom, kot da imamo česa veliko ali ne.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tisti, ki nam lahko da hrane v izobilju.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47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Vse najboljše Jezusu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Koliko hrane je ostalo potem, ko je Jezus nahranil 5000 ljudi?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deset košar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enajst košar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dvanajst košar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trinajst košar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③ </a:t>
            </a:r>
            <a:r xmlns:a="http://schemas.openxmlformats.org/drawingml/2006/main">
              <a:rPr lang="sl" altLang="ko-KR" sz="2800">
                <a:solidFill>
                  <a:srgbClr val="ff0000"/>
                </a:solidFill>
              </a:rPr>
              <a:t>dvanajst košar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l" altLang="ko-KR" sz="3600"/>
              <a:t>Jezus je nato vzel hlebe, se zahvalil in razdelil tistim, ki so sedeli, kolikor so želeli. Enako je naredil z ribo.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Janez</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6:</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66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 hodi po vodi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sl" altLang="ko-KR" sz="3600"/>
              <a:t>Ko so preveslali tri ali tri milje in pol, so zagledali Jezusa, kako se bliža čolnu in hodi po vodi; in bili so prestrašeni.</a:t>
            </a:r>
            <a:endParaRPr xmlns:a="http://schemas.openxmlformats.org/drawingml/2006/main" lang="en-US" altLang="ko-KR" sz="3600"/>
          </a:p>
          <a:p>
            <a:pPr xmlns:a="http://schemas.openxmlformats.org/drawingml/2006/main" lvl="0">
              <a:defRPr/>
            </a:pPr>
            <a:r xmlns:a="http://schemas.openxmlformats.org/drawingml/2006/main">
              <a:rPr lang="sl" altLang="ko-KR" sz="3600"/>
              <a:t>On pa jim je rekel: Jaz sem; ne bojte se.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Janez</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6:</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Medtem ko je Jezus sam molil na gori, so njegovi učenci veslali s čolnom čez jezero.</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Končno se je stemnilo, veter in vode pa so postali močni in razburkani.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»Poglej tam! Nekdo hodi po vodi!« Bili so prestrašeni. Eden od njih je zavpil: "Nekdo hodi po vodi!"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"Jaz sem: ne boj se!" Jezus je tisti, ki hodi po vodi.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Nad tem so bili presenečeni. Na čolnu so sprejeli Jezusa. Mislili so: "Jezus mora biti Božji sin!"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Hoja po vodi je nekaj</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nihče ne more storiti.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Toda Jezus je hodil po vodi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najti svoje učence.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Ker je Jezus poseben človek,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božji sin.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Resnično moramo verjeti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da je Jezus božji sin.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a:t>
            </a:r>
            <a:r xmlns:a="http://schemas.openxmlformats.org/drawingml/2006/main">
              <a:rPr altLang="en-US" lang="sl" sz="4000">
                <a:solidFill>
                  <a:srgbClr val="ff0000"/>
                </a:solidFill>
              </a:rPr>
              <a:t> </a:t>
            </a:r>
            <a:r xmlns:a="http://schemas.openxmlformats.org/drawingml/2006/main">
              <a:rPr altLang="ko-KR" lang="sl" sz="4000">
                <a:solidFill>
                  <a:srgbClr val="ff0000"/>
                </a:solidFill>
              </a:rPr>
              <a:t>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Ko so prišli v hišo, so zagledali otroka z materjo Marijo in se mu priklonili ter ga častili. Nato so odprli svoje zaklade in mu dali darila iz zlata, kadila in mire.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rgbClr val="ff0000"/>
                </a:solidFill>
              </a:rPr>
              <a:t>Kdo je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tisti, ki prihaja k nam, da bi nam pomagal in nas rešil, ne glede na ovire, ki jih imamo.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Kako je Jezus prišel do svojih učencev sredi jezera??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letenje po vodi..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vstopiti na hitrejši čoln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plavanje..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hoja po vodi..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④ </a:t>
            </a:r>
            <a:r xmlns:a="http://schemas.openxmlformats.org/drawingml/2006/main">
              <a:rPr lang="sl" altLang="ko-KR" sz="2800">
                <a:solidFill>
                  <a:srgbClr val="ff0000"/>
                </a:solidFill>
              </a:rPr>
              <a:t>hoja po vodi..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Ko so preveslali tri ali tri milje in pol, so zagledali Jezusa, kako se bliža čolnu in hodi po vodi; in bili so prestrašeni.</a:t>
            </a:r>
            <a:endParaRPr xmlns:a="http://schemas.openxmlformats.org/drawingml/2006/main" lang="en-US" altLang="ko-KR" sz="3600"/>
          </a:p>
          <a:p>
            <a:pPr xmlns:a="http://schemas.openxmlformats.org/drawingml/2006/main" lvl="0">
              <a:defRPr/>
            </a:pPr>
            <a:r xmlns:a="http://schemas.openxmlformats.org/drawingml/2006/main">
              <a:rPr lang="sl" altLang="ko-KR" sz="3600"/>
              <a:t>On pa jim je rekel: Jaz sem; ne bojte se.</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Janez</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6:</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67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Petrovo Kristusovo priznanje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l" altLang="ko-KR" sz="3600"/>
              <a:t>Simon Peter je odgovoril: Ti si Kristus, Sin živega Boga.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Matej</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16:</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Nekega dne je Jezus vprašal svoje učence: "Kaj pravijo ljudje, kdo je Sin človekov?"</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Odgovorili so: »Nekateri pravijo, da je Janez Krstnik; drugi pravijo Elija; in eden od prerokov."</a:t>
            </a:r>
            <a:r xmlns:a="http://schemas.openxmlformats.org/drawingml/2006/main">
              <a:rPr lang="s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"Kaj pa ti?" je vprašal. "Kaj praviš, kdo sem?"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Simon Peter je odgovoril: Ti si Kristus, Sin živega Boga.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rekel z velikim veseljem. "Prav imaš glede svojega priznanja! Na tej skali bom zgradil svojo cerkev!"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se je Jezus rodil, se je zdravnikom na vzhodu prikazala zvezda.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l" altLang="ko-KR" sz="3600">
                <a:solidFill>
                  <a:schemeClr val="tx1">
                    <a:lumMod val="65000"/>
                    <a:lumOff val="35000"/>
                  </a:schemeClr>
                </a:solidFill>
              </a:rPr>
              <a:t>Peter je natančno vedel, kdo je Jezus, in se je izpovedal natančno o Jezusu.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Ko je Jezus to slišal, je Petra pohvalil za njegovo pravilno izpoved.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Kaj mislimo, kdo je Jezus?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Jezusa moramo poznati točno tako, kot pravi Sveto pismo, in o Jezusu moramo priznati točno tako, kot pravi Sveto pismo.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rgbClr val="ff0000"/>
                </a:solidFill>
              </a:rPr>
              <a:t>Kdo je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tisti, ki gradi svojo cerkev na pravem verovanju.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Kdo je rekel Peter, kdo je Jezus?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Kristus, Božji sin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Močan Elija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Janez Krstnik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Jeremija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① </a:t>
            </a:r>
            <a:r xmlns:a="http://schemas.openxmlformats.org/drawingml/2006/main">
              <a:rPr lang="sl" altLang="ko-KR" sz="2800">
                <a:solidFill>
                  <a:srgbClr val="ff0000"/>
                </a:solidFill>
              </a:rPr>
              <a:t>Kristus, Božji sin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sl" altLang="ko-KR" sz="3600"/>
              <a:t>Simon Peter je odgovoril: Ti si Kristus, Sin živega Boga.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Matej</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16:</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68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Zgodba o neumnem bogatašu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l" altLang="ko-KR" sz="3600"/>
              <a:t>Toda Bog mu je rekel: 'Bedak! Še to noč bo tvoje življenje zahtevano od tebe. Komu bo potem to, kar si si pripravil?'</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Luka</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je rekel: "Človekovo življenje nima nobene zveze s tem, kar ima."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In Jezus nam je povedal zgodbo.</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sl" altLang="ko-KR" sz="3200">
                <a:solidFill>
                  <a:schemeClr val="tx1">
                    <a:lumMod val="65000"/>
                    <a:lumOff val="35000"/>
                  </a:schemeClr>
                </a:solidFill>
              </a:rPr>
              <a:t>Govori o nespametnem bogatašu.</a:t>
            </a:r>
            <a:r xmlns:a="http://schemas.openxmlformats.org/drawingml/2006/main">
              <a:rPr lang="s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Bogataš je z veseljem zgradil večje skladišče za svoje bogastvo in žito. "V skladišču sem nabral veliko hrane, moja duša, zdaj pa uživaj!"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Potem je Bog povedal bogatašu.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l" altLang="ko-KR" sz="2800">
                <a:solidFill>
                  <a:schemeClr val="tx1">
                    <a:lumMod val="65000"/>
                    <a:lumOff val="35000"/>
                  </a:schemeClr>
                </a:solidFill>
              </a:rPr>
              <a:t>"Ti si norec! Če ti danes vzamem življenje, čigava last bo vse tvoje bogastvo?"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»Ta zvezda je vidna, ko je kralj rojen! Sledimo zvezdi!« Zdravniki so začeli slediti zvezdi.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končal govor in rekel:</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l" altLang="ko-KR" sz="2800">
                <a:solidFill>
                  <a:schemeClr val="tx1">
                    <a:lumMod val="65000"/>
                    <a:lumOff val="35000"/>
                  </a:schemeClr>
                </a:solidFill>
              </a:rPr>
              <a:t>"Ne kopičite bogastva zase, ampak za Boga. Po svojih najboljših močeh pomagajte tistim v stiski.</a:t>
            </a:r>
            <a:r xmlns:a="http://schemas.openxmlformats.org/drawingml/2006/main">
              <a:rPr lang="s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sl" altLang="ko-KR" sz="3500">
                <a:solidFill>
                  <a:schemeClr val="tx1">
                    <a:lumMod val="65000"/>
                    <a:lumOff val="35000"/>
                  </a:schemeClr>
                </a:solidFill>
              </a:rPr>
              <a:t>Za kaj se uporablja vaš denar?</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sl" altLang="ko-KR" sz="3500">
                <a:solidFill>
                  <a:schemeClr val="tx1">
                    <a:lumMod val="65000"/>
                    <a:lumOff val="35000"/>
                  </a:schemeClr>
                </a:solidFill>
              </a:rPr>
              <a:t>Ali se uporablja samo za vaše zadovoljstvo?</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l" altLang="ko-KR" sz="3500">
                <a:solidFill>
                  <a:schemeClr val="tx1">
                    <a:lumMod val="65000"/>
                    <a:lumOff val="35000"/>
                  </a:schemeClr>
                </a:solidFill>
              </a:rPr>
              <a:t>Denar je treba uporabiti</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l" altLang="ko-KR" sz="3500">
                <a:solidFill>
                  <a:schemeClr val="tx1">
                    <a:lumMod val="65000"/>
                    <a:lumOff val="35000"/>
                  </a:schemeClr>
                </a:solidFill>
              </a:rPr>
              <a:t>za Božjo slavo.</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sl" altLang="ko-KR" sz="3500">
                <a:solidFill>
                  <a:schemeClr val="tx1">
                    <a:lumMod val="65000"/>
                    <a:lumOff val="35000"/>
                  </a:schemeClr>
                </a:solidFill>
              </a:rPr>
              <a:t>Ljudje smo Božjega kraljestva. Zato je nujno, da z lastnim denarjem pomagamo ljudem v stiski.</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lastnik vsega življenja in vsega bogastva.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Kaj je naredil nespametni bogataš za svojo dušo?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Pomagal je revnim.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Častil je Boga.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Oznanjal je evangelij.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Shranil je veliko bogastva.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④ </a:t>
            </a:r>
            <a:r xmlns:a="http://schemas.openxmlformats.org/drawingml/2006/main">
              <a:rPr lang="sl" altLang="ko-KR" sz="2800">
                <a:solidFill>
                  <a:srgbClr val="ff0000"/>
                </a:solidFill>
              </a:rPr>
              <a:t>Shranil je veliko bogastva.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sl" altLang="ko-KR" sz="3600"/>
              <a:t>Toda Bog mu je rekel: 'Bedak! Še to noč bo tvoje življenje zahtevano od tebe. Komu bo potem to, kar si si pripravil?'</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Luka</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69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Iskanje izgubljene ovce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sl" altLang="ko-KR" sz="3600"/>
              <a:t>Povem vam, da bo enako v nebesih več veselja nad enim grešnikom, ki se pokesa, kot nad devetindevetdesetimi pravičniki, ki se jim ni treba pokesati.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Luka</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Nekega dne je ovca ostala sama, ločena od ovc svojih prijateljev.</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Pastir je preštel ovce in ugotovil, da je ena od stotih izginila!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Pastir je pustil 99 ovac in šel iskat izgubljeno.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Zvezda se je ustavila nad betlehemskimi hlevi. Sveto pismo je prerokovalo, da se je Jezus rodil v Betlehemu.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In končno je pastir našel izgubljeno ovco.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l" altLang="ko-KR" sz="2800">
                <a:solidFill>
                  <a:schemeClr val="tx1">
                    <a:lumMod val="65000"/>
                    <a:lumOff val="35000"/>
                  </a:schemeClr>
                </a:solidFill>
              </a:rPr>
              <a:t>Pastir je vesel prišel z ovcami domov in imel veliko pojedino.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končal govor in rekel:</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l" altLang="ko-KR" sz="2800">
                <a:solidFill>
                  <a:schemeClr val="tx1">
                    <a:lumMod val="65000"/>
                    <a:lumOff val="35000"/>
                  </a:schemeClr>
                </a:solidFill>
              </a:rPr>
              <a:t>»Tako kot je pastir zadovoljen, ko najde izgubljeno ovco,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l" altLang="ko-KR" sz="2800">
                <a:solidFill>
                  <a:schemeClr val="tx1">
                    <a:lumMod val="65000"/>
                    <a:lumOff val="35000"/>
                  </a:schemeClr>
                </a:solidFill>
              </a:rPr>
              <a:t>Bogu je všeč kesanje enega grešnika."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l" altLang="ko-KR" sz="3600">
                <a:solidFill>
                  <a:schemeClr val="tx1">
                    <a:lumMod val="65000"/>
                    <a:lumOff val="35000"/>
                  </a:schemeClr>
                </a:solidFill>
              </a:rPr>
              <a:t>Pastir se je moral nešteto žrtvovati, da je našel izgubljeno ovco.</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Jezus je žrtvoval svoje življenje, da bi nas rešil.</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l" altLang="ko-KR" sz="3600">
                <a:solidFill>
                  <a:schemeClr val="tx1">
                    <a:lumMod val="65000"/>
                    <a:lumOff val="35000"/>
                  </a:schemeClr>
                </a:solidFill>
              </a:rPr>
              <a:t>Jezusu se moramo zahvaliti, da nas je rešil kot izgubljeno ovco.</a:t>
            </a:r>
            <a:r xmlns:a="http://schemas.openxmlformats.org/drawingml/2006/main">
              <a:rPr lang="sl"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a:t>
            </a:r>
            <a:r xmlns:a="http://schemas.openxmlformats.org/drawingml/2006/main">
              <a:rPr lang="sl" altLang="en-US" sz="3600">
                <a:solidFill>
                  <a:srgbClr val="0070c0"/>
                </a:solidFill>
              </a:rPr>
              <a:t> </a:t>
            </a:r>
            <a:r xmlns:a="http://schemas.openxmlformats.org/drawingml/2006/main">
              <a:rPr lang="sl" altLang="ko-KR" sz="3600">
                <a:solidFill>
                  <a:srgbClr val="0070c0"/>
                </a:solidFill>
              </a:rPr>
              <a:t>je..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tisti, ki uživa v našem kesanju od greha.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Česa ni naredil pastir, ko je iskal izgubljeno ovco?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Pustil je 99 ovac, da bi iskali izgubljeno.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Bil je vesel, da je našel izgubljenega.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Kupil je novo ovco.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Povabil je ljudi na zabavo.</a:t>
            </a:r>
            <a:r xmlns:a="http://schemas.openxmlformats.org/drawingml/2006/main">
              <a:rPr lang="s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③ </a:t>
            </a:r>
            <a:r xmlns:a="http://schemas.openxmlformats.org/drawingml/2006/main">
              <a:rPr lang="sl" altLang="ko-KR" sz="2800">
                <a:solidFill>
                  <a:srgbClr val="ff0000"/>
                </a:solidFill>
              </a:rPr>
              <a:t>Kupil je novo ovco.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sl" altLang="ko-KR" sz="3600"/>
              <a:t>Povem vam, da bo enako v nebesih več veselja nad enim grešnikom, ki se pokesa, kot nad devetindevetdesetimi pravičniki, ki se jim ni treba pokesati.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Luka</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70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Zgodba o usmiljenem Samaritanu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sl" altLang="ko-KR" sz="3600"/>
              <a:t>"Kaj misliš, kateri od teh treh je bil sosed človeku, ki je padel v roke roparjem?"</a:t>
            </a:r>
            <a:endParaRPr xmlns:a="http://schemas.openxmlformats.org/drawingml/2006/main" lang="en-US" altLang="ko-KR" sz="3600"/>
          </a:p>
          <a:p>
            <a:pPr xmlns:a="http://schemas.openxmlformats.org/drawingml/2006/main" lvl="0">
              <a:defRPr/>
            </a:pPr>
            <a:r xmlns:a="http://schemas.openxmlformats.org/drawingml/2006/main">
              <a:rPr lang="sl" altLang="ko-KR" sz="3600"/>
              <a:t>Strokovnjak za pravo je odgovoril: "Tisti, ki se ga je usmilil." Jezus mu je rekel: "Pojdi in stori tako."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Luka</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10:</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Ko je moški hodil sam, je srečal roparje. Slekli so ga, ga pretepli in odšli ter ga pustili napol mrtvega.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Potem ga je na poti slučajno zagledal duhovnik, šel je mimo po drugi strani. Tako je storil tudi levit.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V betlehemskih hlevih so bili Marija, Jožef in otrok Jezus, ki je prišel na zemljo kot kralj.</a:t>
            </a:r>
            <a:r xmlns:a="http://schemas.openxmlformats.org/drawingml/2006/main">
              <a:rPr lang="s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Tretjič, slučajno ga je videl Samarijan. Samarijani so bili ljudje, ki jih Judje niso marali.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Toda Samarijan se mu je zasmilil, zato je z njim dobro ravnal in skrbel.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rekel: »Božje ljudstvo mora biti kadar koli dober sosed, ki pomaga tistim, ki so v stiski.«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Duhovnik in leviti so bili na površini videti blizu Bogu, vendar niso ljubili nikogar drugega.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Samarijan na prvi pogled ni bil blizu Bogu, ampak je bil dober sosed, ki je bil pripravljen ljubiti druge.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Tudi mi bi morali biti tisti, ki pomagamo bližnjim v stiski, če smo blizu Bogu.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Mi smo tisti, ki smo prisiljeni umreti za svoje grehe, tako kot tisti, ki so bili oropani.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sl" altLang="ko-KR" sz="3600">
                <a:solidFill>
                  <a:schemeClr val="tx1">
                    <a:lumMod val="65000"/>
                    <a:lumOff val="35000"/>
                  </a:schemeClr>
                </a:solidFill>
              </a:rPr>
              <a:t>Toda Jezus je tisti, ki nas je rešil iz te strašne situacije.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Kaj sta storila duhovnik in levit, ko sta videla oropanega človeka?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Molili so zanj.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Zdravili so mu rane.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Odpeljali so ga v bolnišnico.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Šli so mimo njega na drugi strani.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④ </a:t>
            </a:r>
            <a:r xmlns:a="http://schemas.openxmlformats.org/drawingml/2006/main">
              <a:rPr lang="sl" altLang="ko-KR" sz="2800">
                <a:solidFill>
                  <a:srgbClr val="ff0000"/>
                </a:solidFill>
              </a:rPr>
              <a:t>Šli so mimo njega na drugi strani.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sl" altLang="ko-KR" sz="3600"/>
              <a:t>"Kaj misliš, kateri od teh treh je bil sosed človeku, ki je padel v roke roparjem?"</a:t>
            </a:r>
            <a:endParaRPr xmlns:a="http://schemas.openxmlformats.org/drawingml/2006/main" lang="en-US" altLang="ko-KR" sz="3600"/>
          </a:p>
          <a:p>
            <a:pPr xmlns:a="http://schemas.openxmlformats.org/drawingml/2006/main" lvl="0">
              <a:defRPr/>
            </a:pPr>
            <a:r xmlns:a="http://schemas.openxmlformats.org/drawingml/2006/main">
              <a:rPr lang="sl" altLang="ko-KR" sz="3600"/>
              <a:t>Strokovnjak za pravo je odgovoril: "Tisti, ki se ga je usmilil." Jezus mu je rekel: "Pojdi in stori tako."</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Luka</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10:</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71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Marija in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l" altLang="ko-KR" sz="4000"/>
              <a:t>vendar je potrebna samo ena stvar. Marija je izvolila, kar je boljše, in to ji ne bo vzeto.«</a:t>
            </a:r>
            <a:endParaRPr xmlns:a="http://schemas.openxmlformats.org/drawingml/2006/main" lang="en-US" altLang="ko-KR" sz="4000"/>
          </a:p>
          <a:p>
            <a:pPr xmlns:a="http://schemas.openxmlformats.org/drawingml/2006/main" lvl="0">
              <a:defRPr/>
            </a:pPr>
            <a:r xmlns:a="http://schemas.openxmlformats.org/drawingml/2006/main">
              <a:rPr lang="sl"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l"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Luka</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10:</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Jezus je bil povabljen v hišo Marije in Marte.</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Zdravniki z Vzhoda so Jezusu dali v dar zlato, kadilo in miro, ki so jih pripravili. "Hvala ti Jezus, da si prišel v to deželo!"</a:t>
            </a:r>
            <a:r xmlns:a="http://schemas.openxmlformats.org/drawingml/2006/main">
              <a:rPr lang="s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Medtem ko je bila Marta zaposlena z delom, je Marija vneto poslušala Jezusa.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»Ne morem verjeti, da me je Mary pustila delati samo, ko sem tako zaposlena,« je pomislila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Na koncu se je Marta pritožila Jezusu. "Jezus, prosim, izpusti Marijo. Preveč dela imam sam."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rekel: "Ne delaj preveč. Marija rada posluša, zato bo še naprej poslušala."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solidFill>
                  <a:srgbClr val="ff0000"/>
                </a:solidFill>
              </a:rPr>
              <a:t>Današnja lekcija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solidFill>
                  <a:schemeClr val="tx1">
                    <a:lumMod val="65000"/>
                    <a:lumOff val="35000"/>
                  </a:schemeClr>
                </a:solidFill>
              </a:rPr>
              <a:t>Marta je menila, da ni prav, da Marija posluša Jezusa, ko imata veliko opravkov.</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Toda Jezus jih je učil, da je poslušanje Jezusa dragocenejše od vsega drugega.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Čas poslušanja in učenja Svetega pisma je za nas najdragocenejši čas.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l" altLang="ko-KR" sz="3200">
                <a:solidFill>
                  <a:schemeClr val="tx1">
                    <a:lumMod val="65000"/>
                    <a:lumOff val="35000"/>
                  </a:schemeClr>
                </a:solidFill>
              </a:rPr>
              <a:t>Ne bi smeli biti prikrajšani za poslušanje Svetega pisma in učenje iz njega.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sl" altLang="ko-KR" sz="3200"/>
              <a:t>Kdo je Jezus?</a:t>
            </a:r>
            <a:r xmlns:a="http://schemas.openxmlformats.org/drawingml/2006/main">
              <a:rPr lang="s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rgbClr val="0070c0"/>
                </a:solidFill>
              </a:rPr>
              <a:t>Jezus je..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sl" altLang="ko-KR" sz="3600">
                <a:solidFill>
                  <a:schemeClr val="tx1">
                    <a:lumMod val="65000"/>
                    <a:lumOff val="35000"/>
                  </a:schemeClr>
                </a:solidFill>
              </a:rPr>
              <a:t>Jezus je tisti, ki ljubi tiste, ki poslušajo Božjo besedo.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Današnji kviz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l" altLang="ko-KR" sz="3200">
                <a:solidFill>
                  <a:schemeClr val="tx1">
                    <a:lumMod val="65000"/>
                    <a:lumOff val="35000"/>
                  </a:schemeClr>
                </a:solidFill>
              </a:rPr>
              <a:t>Kaj je počela Mary, medtem ko je Martha veliko delala?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① </a:t>
            </a:r>
            <a:r xmlns:a="http://schemas.openxmlformats.org/drawingml/2006/main">
              <a:rPr lang="sl" altLang="ko-KR" sz="2800">
                <a:solidFill>
                  <a:schemeClr val="tx1">
                    <a:lumMod val="65000"/>
                    <a:lumOff val="35000"/>
                  </a:schemeClr>
                </a:solidFill>
              </a:rPr>
              <a:t>Molila je.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② </a:t>
            </a:r>
            <a:r xmlns:a="http://schemas.openxmlformats.org/drawingml/2006/main">
              <a:rPr lang="sl" altLang="ko-KR" sz="2800">
                <a:solidFill>
                  <a:schemeClr val="tx1">
                    <a:lumMod val="65000"/>
                    <a:lumOff val="35000"/>
                  </a:schemeClr>
                </a:solidFill>
              </a:rPr>
              <a:t>Poslušala je Jezusovo besedo.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③ </a:t>
            </a:r>
            <a:r xmlns:a="http://schemas.openxmlformats.org/drawingml/2006/main">
              <a:rPr lang="sl" altLang="ko-KR" sz="2800">
                <a:solidFill>
                  <a:schemeClr val="tx1">
                    <a:lumMod val="65000"/>
                    <a:lumOff val="35000"/>
                  </a:schemeClr>
                </a:solidFill>
              </a:rPr>
              <a:t>Spala je.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chemeClr val="tx1">
                    <a:lumMod val="65000"/>
                    <a:lumOff val="35000"/>
                  </a:schemeClr>
                </a:solidFill>
              </a:rPr>
              <a:t>④ </a:t>
            </a:r>
            <a:r xmlns:a="http://schemas.openxmlformats.org/drawingml/2006/main">
              <a:rPr lang="sl" altLang="ko-KR" sz="2800">
                <a:solidFill>
                  <a:schemeClr val="tx1">
                    <a:lumMod val="65000"/>
                    <a:lumOff val="35000"/>
                  </a:schemeClr>
                </a:solidFill>
              </a:rPr>
              <a:t>Močno je pomagala Marthi.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l" altLang="en-US" sz="2800">
                <a:solidFill>
                  <a:srgbClr val="ff0000"/>
                </a:solidFill>
              </a:rPr>
              <a:t>② </a:t>
            </a:r>
            <a:r xmlns:a="http://schemas.openxmlformats.org/drawingml/2006/main">
              <a:rPr lang="sl" altLang="ko-KR" sz="2800">
                <a:solidFill>
                  <a:srgbClr val="ff0000"/>
                </a:solidFill>
              </a:rPr>
              <a:t>Poslušala je Jezusovo besedo.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l" altLang="ko-KR" sz="4000"/>
              <a:t>Današnja Beseda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sl" altLang="ko-KR" sz="4000"/>
              <a:t>vendar je potrebna samo ena stvar. Marija je izvolila, kar je boljše, in to ji ne bo vzeto.«</a:t>
            </a:r>
            <a:endParaRPr xmlns:a="http://schemas.openxmlformats.org/drawingml/2006/main" lang="en-US" altLang="ko-KR" sz="4000"/>
          </a:p>
          <a:p>
            <a:pPr xmlns:a="http://schemas.openxmlformats.org/drawingml/2006/main" lvl="0">
              <a:defRPr/>
            </a:pPr>
            <a:r xmlns:a="http://schemas.openxmlformats.org/drawingml/2006/main">
              <a:rPr lang="sl"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sl"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l" altLang="ko-KR" sz="2800">
                <a:solidFill>
                  <a:schemeClr val="tx1">
                    <a:lumMod val="65000"/>
                    <a:lumOff val="35000"/>
                  </a:schemeClr>
                </a:solidFill>
              </a:rPr>
              <a:t>Luka</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10:</a:t>
            </a:r>
            <a:r xmlns:a="http://schemas.openxmlformats.org/drawingml/2006/main">
              <a:rPr lang="sl" altLang="en-US" sz="2800">
                <a:solidFill>
                  <a:schemeClr val="tx1">
                    <a:lumMod val="65000"/>
                    <a:lumOff val="35000"/>
                  </a:schemeClr>
                </a:solidFill>
              </a:rPr>
              <a:t> </a:t>
            </a:r>
            <a:r xmlns:a="http://schemas.openxmlformats.org/drawingml/2006/main">
              <a:rPr lang="sl"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sl" altLang="ko-KR" sz="2500" dirty="0">
                <a:solidFill>
                  <a:schemeClr val="tx1">
                    <a:lumMod val="65000"/>
                    <a:lumOff val="35000"/>
                  </a:schemeClr>
                </a:solidFill>
              </a:rPr>
              <a:t>V Galileji v Izraelu je živela devica po imenu Marija. Bila je zaročena z mladeničem po imenu Jožef.</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Zdravniki so prihajali častit Jezusa, Kralja, tudi daleč stran od Izraela.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Jezus je pravi kralj ljudi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po vsem svetu.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Jezus je tudi moj kralj.</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Živeti moramo v čaščenju in hoji za Jezusom, ki je vedno Kralj.</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si zasluži naše čaščenje.</a:t>
            </a:r>
            <a:r xmlns:a="http://schemas.openxmlformats.org/drawingml/2006/main">
              <a:rPr altLang="en-US" lang="s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a:t>
            </a:r>
            <a:r xmlns:a="http://schemas.openxmlformats.org/drawingml/2006/main">
              <a:rPr altLang="en-US" lang="sl" sz="4000">
                <a:solidFill>
                  <a:srgbClr val="ff0000"/>
                </a:solidFill>
              </a:rPr>
              <a:t> </a:t>
            </a:r>
            <a:r xmlns:a="http://schemas.openxmlformats.org/drawingml/2006/main">
              <a:rPr altLang="ko-KR" lang="sl" sz="4000">
                <a:solidFill>
                  <a:srgbClr val="ff0000"/>
                </a:solidFill>
              </a:rPr>
              <a:t>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Katerega Jezus ni prejel za darilo za rojstni dan?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zlato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kadilo</a:t>
            </a:r>
            <a:r xmlns:a="http://schemas.openxmlformats.org/drawingml/2006/main">
              <a:rPr altLang="en-US" lang="s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mira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računalnik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računalnik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a:t>
            </a:r>
            <a:r xmlns:a="http://schemas.openxmlformats.org/drawingml/2006/main">
              <a:rPr altLang="en-US" lang="sl" sz="4000">
                <a:solidFill>
                  <a:srgbClr val="ff0000"/>
                </a:solidFill>
              </a:rPr>
              <a:t> </a:t>
            </a:r>
            <a:r xmlns:a="http://schemas.openxmlformats.org/drawingml/2006/main">
              <a:rPr altLang="ko-KR" lang="sl" sz="4000">
                <a:solidFill>
                  <a:srgbClr val="ff0000"/>
                </a:solidFill>
              </a:rPr>
              <a:t>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Ko so prišli v hišo, so zagledali otroka z materjo Marijo in se mu priklonili ter ga častili. Nato so odprli svoje zaklade in mu dali darila iz zlata, kadila in mire.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a:t>
            </a:r>
            <a:r xmlns:a="http://schemas.openxmlformats.org/drawingml/2006/main">
              <a:rPr lang="sl" altLang="en-US" b="1">
                <a:solidFill>
                  <a:schemeClr val="tx1">
                    <a:lumMod val="50000"/>
                    <a:lumOff val="50000"/>
                  </a:schemeClr>
                </a:solidFill>
              </a:rPr>
              <a:t> </a:t>
            </a:r>
            <a:r xmlns:a="http://schemas.openxmlformats.org/drawingml/2006/main">
              <a:rPr lang="sl" altLang="ko-KR" b="1">
                <a:solidFill>
                  <a:schemeClr val="tx1">
                    <a:lumMod val="50000"/>
                    <a:lumOff val="50000"/>
                  </a:schemeClr>
                </a:solidFill>
              </a:rPr>
              <a:t>48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Mali Jezus je pobegnil v Egipt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Ko sta odšla, se je Jožefu v sanjah prikazal Gospodov angel. "Vstani," je rekel, "vzemi otroka in njegovo mater in pobegni v Egipt. Ostani tam, dokler ti ne povem, kajti Herod bo iskal otroka, da bi ga ubil."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Herod, kralj Izraela, je novico o Jezusovem rojstvu izvedel prek magov, ki so načrtovali Jezusovo umor.</a:t>
            </a:r>
            <a:r xmlns:a="http://schemas.openxmlformats.org/drawingml/2006/main">
              <a:rPr lang="s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Toda Bog, ki je poznal vso Herodovo zaroto, je v sanjah rekel, naj se čarovniki umaknejo od Heroda.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Tudi Marijin mož Jožef je v sanjah slišal angela reči: »Pobeži v Egipt. Herod bo ubil Jezusa.«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sl" sz="2800">
                <a:solidFill>
                  <a:schemeClr val="tx1">
                    <a:lumMod val="65000"/>
                    <a:lumOff val="35000"/>
                  </a:schemeClr>
                </a:solidFill>
              </a:rPr>
              <a:t>Ko je Jožef to slišal, je vzel Marijo in otroka Jezusa ter pobegnil pred Herodom v Egipt.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sl" sz="2800">
                <a:solidFill>
                  <a:schemeClr val="tx1">
                    <a:lumMod val="65000"/>
                    <a:lumOff val="35000"/>
                  </a:schemeClr>
                </a:solidFill>
              </a:rPr>
              <a:t>Nekega dne se je Mariji prikazal angel. »Pozdravljeni, zelo naklonjeni! Gospod je s teboj.«</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Medtem je Herod, ki je vedel, da so ga prevarali magi, izdal strašni ukaz, naj pobijejo vse betlehemske otroke. Jezus je moral ostati v Egiptu do Herodove smrti.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Pastirji in magi so prepoznali, kdo je Jezus.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Vendar Herod, kralj, ni prepoznal Jezusa. Poleg tega je zaradi svojega pohlepa zagrešil krute grehe, da bi poskušal ubiti Jezusa.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Na svetu je veliko ljudi, ki nočejo slišati o Jezusu.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To je zelo hud greh.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tisti, ki se ne more ustaviti s človeško močjo.</a:t>
            </a:r>
            <a:r xmlns:a="http://schemas.openxmlformats.org/drawingml/2006/main">
              <a:rPr altLang="en-US" lang="s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Kam je Jezus pobegnil pred Herodom?</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Egipt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Amerika</a:t>
            </a:r>
            <a:r xmlns:a="http://schemas.openxmlformats.org/drawingml/2006/main">
              <a:rPr altLang="en-US" lang="s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Koreja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① </a:t>
            </a:r>
            <a:r xmlns:a="http://schemas.openxmlformats.org/drawingml/2006/main">
              <a:rPr altLang="ko-KR" lang="sl" sz="2800">
                <a:solidFill>
                  <a:srgbClr val="ff0000"/>
                </a:solidFill>
              </a:rPr>
              <a:t>Egipt</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Ko sta odšla, se je Jožefu v sanjah prikazal Gospodov angel. "Vstani," je rekel, "vzemi otroka in njegovo mater in pobegni v Egipt. Ostani tam, dokler ti ne povem, kajti Herod bo iskal otroka, da bi ga ubil."</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49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Deček Jezus v templju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"Zakaj si me iskal?" je vprašal. "Ali nisi vedel, da moram biti v hiši svojega Očeta?"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Luka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Na pasho, ko je bil Jezus star 12 let, je s starši prišel v jeruzalemski tempelj.</a:t>
            </a:r>
            <a:r xmlns:a="http://schemas.openxmlformats.org/drawingml/2006/main">
              <a:rPr lang="s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Na poti domov iz templja v Jeruzalemu Jožef in Marija nista mogla najti Jezusa.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Jožef in Marija sta se vrnila v tempelj v Jeruzalemu, da bi našla Jezusa.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sl" altLang="ko-KR" sz="2800" dirty="0">
                <a:solidFill>
                  <a:schemeClr val="tx1">
                    <a:lumMod val="65000"/>
                    <a:lumOff val="35000"/>
                  </a:schemeClr>
                </a:solidFill>
              </a:rPr>
              <a:t>"Marija, rodila boš sina in dala mu boš ime Jezus." Bala se je te novice.</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»Ali niste vedeli, da sem v hiši svojega očeta?« Jezus se je v templju pogovarjal z biblijskimi učitelji. Vsi so bili presenečeni nad Jezusovo modrostjo.</a:t>
            </a:r>
            <a:r xmlns:a="http://schemas.openxmlformats.org/drawingml/2006/main">
              <a:rPr lang="s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sl" sz="2800">
                <a:solidFill>
                  <a:schemeClr val="tx1">
                    <a:lumMod val="65000"/>
                    <a:lumOff val="35000"/>
                  </a:schemeClr>
                </a:solidFill>
              </a:rPr>
              <a:t>Od takrat je deček Jezus postajal bolj ljubeč do Boga in ljudi, ko sta rasla njegova modrost in višina.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Deček Jezus je že od malih nog vedel, da je Božji sin. In iskreno pripravljen na življenje Odrešenika.</a:t>
            </a:r>
            <a:r xmlns:a="http://schemas.openxmlformats.org/drawingml/2006/main">
              <a:rPr altLang="en-US" lang="s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Čeprav smo mladi,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jasno se moramo spomniti, da smo božji otroci.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Zato moramo Bogu in ljudem pokazati, da živimo kot Božji otroci.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Božji sin, vendar je mesenim staršem dal zgled ponižnosti in poslušnosti.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Kje je bil izgubljeni Jezus?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v</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the</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stranišče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v palači</a:t>
            </a:r>
            <a:r xmlns:a="http://schemas.openxmlformats.org/drawingml/2006/main">
              <a:rPr altLang="en-US" lang="s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v</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the</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tempelj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v hiši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③ </a:t>
            </a:r>
            <a:r xmlns:a="http://schemas.openxmlformats.org/drawingml/2006/main">
              <a:rPr altLang="ko-KR" lang="sl" sz="2800">
                <a:solidFill>
                  <a:srgbClr val="ff0000"/>
                </a:solidFill>
              </a:rPr>
              <a:t>v templju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"Zakaj si me iskal?" je vprašal. "Ali nisi vedel, da moram biti v hiši svojega Očeta?"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Luka</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50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Jezusov krst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»Glas kličečega v puščavi: Pripravite pot Gospodu, zravnajte mu steze.«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l" sz="3600">
                <a:solidFill>
                  <a:schemeClr val="tx1">
                    <a:lumMod val="65000"/>
                    <a:lumOff val="35000"/>
                  </a:schemeClr>
                </a:solidFill>
              </a:rPr>
              <a:t>4. In tako je prišel Janez, ki je krstil v puščavskem območju in oznanjal krst kesanja za odpuščanje grehov.</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je bil Jezus star trideset let, se je v puščavi pojavil neznanec, oblečen v kamelja oblačila, jedel je kobilice in divji med.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Ime mu je bilo Janez Krstnik. Ljudi je pozval, naj se spreobrnejo in naj se krstijo, ker bo prišel Odrešenik.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sl" altLang="ko-KR" sz="2800" dirty="0">
                <a:solidFill>
                  <a:schemeClr val="tx1">
                    <a:lumMod val="65000"/>
                    <a:lumOff val="35000"/>
                  </a:schemeClr>
                </a:solidFill>
              </a:rPr>
              <a:t>Vendar je ubogala Božje sporočilo. »Sem Gospodov služabnik. Naj se mi zgodi, kot si rekel.«</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'Tukaj sem, da pripravim nekoga, ki pride za menoj!'</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l" altLang="ko-KR" sz="2800">
                <a:solidFill>
                  <a:schemeClr val="tx1">
                    <a:lumMod val="65000"/>
                    <a:lumOff val="35000"/>
                  </a:schemeClr>
                </a:solidFill>
              </a:rPr>
              <a:t>Janez Krstnik je Jezusu pripravljal pot.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Tudi Jezusa je prišel krstit Janez Krstnik.</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l" altLang="ko-KR" sz="2800">
                <a:solidFill>
                  <a:schemeClr val="tx1">
                    <a:lumMod val="65000"/>
                    <a:lumOff val="35000"/>
                  </a:schemeClr>
                </a:solidFill>
              </a:rPr>
              <a:t>»Poglej! Jagnje božje, ki odjemlješ greh sveta!« Janez Krstnik je na glas predstavil Jezusa.</a:t>
            </a:r>
            <a:r xmlns:a="http://schemas.openxmlformats.org/drawingml/2006/main">
              <a:rPr lang="s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je Janez krstil Jezusa, je iz nebes zaslišal glas s Svetim Duhom, ki se je kot golob spustil nanj: »Ti si moj Sin, ki ga ljubim; s teboj sem zelo zadovoljen.”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Janez Krstnik se ni povzdigoval.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Svoje življenje je v celoti posvetil predstavitvi Jezusa.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Za koga živim?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Tako kot Janez Krstnik bi morali živeti življenje, ki povzdiguje in predstavlja Jezusa, namesto da se hvali in poveličuje mene.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edini Božji sin.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Kaj je prišlo iz nebes, ko je bil Jezus krščen??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vrana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Sveti Duh</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noj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vrabec</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② </a:t>
            </a:r>
            <a:r xmlns:a="http://schemas.openxmlformats.org/drawingml/2006/main">
              <a:rPr altLang="ko-KR" lang="sl" sz="2800">
                <a:solidFill>
                  <a:srgbClr val="ff0000"/>
                </a:solidFill>
              </a:rPr>
              <a:t>Sveti Duh</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»Glas kličečega v puščavi: Pripravite pot Gospodu, zravnajte mu steze.«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sl" sz="3600">
                <a:solidFill>
                  <a:schemeClr val="tx1">
                    <a:lumMod val="65000"/>
                    <a:lumOff val="35000"/>
                  </a:schemeClr>
                </a:solidFill>
              </a:rPr>
              <a:t>4. In tako je prišel Janez, ki je krstil v puščavskem območju in oznanjal krst kesanja za odpuščanje grehov.</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Mark</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1:</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51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Jezusa je skušal satan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mu je rekel: »Proč od mene, satan! Kajti pisano je: Gospoda, svojega Boga, časti in njemu samemu služi.««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Ko se je Jezus štirideset dni postil in molil, se je pojavil satan in Jezusa skušal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sl" altLang="ko-KR" sz="2500" dirty="0">
                <a:solidFill>
                  <a:schemeClr val="tx1">
                    <a:lumMod val="65000"/>
                    <a:lumOff val="35000"/>
                  </a:schemeClr>
                </a:solidFill>
              </a:rPr>
              <a:t>Tako je, čeprav je bila devica, zanosila. Temu otroku je ime Jezus. On je Božji Sin, ki bo v prihodnosti rešil vse ljudi njihovih grehov.</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"Si lačen? Naredi rižev kolač s tem kamnom in ga pojej!« Satan je opravil prvo preizkušnjo. Toda Jezus je preizkušnjo premagal z Božjo besedo.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»Potem pa skoči od tod! Če si Božji Sin, ne boš umrl.« Satan je Jezusa drugič preizkusil na vrhu templja.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V tem času je Jezusa odpeljal na zelo visoko goro in mu pokazal vse kraljestvo sveta ter rekel: "Če se mi prikloniš, ti bom dal vse to!" Toda Jezus je tretji preizkus z Božjo besedo zavrnil.</a:t>
            </a:r>
            <a:r xmlns:a="http://schemas.openxmlformats.org/drawingml/2006/main">
              <a:rPr lang="s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Sčasoma je Jezus premagal vse Satanove skušnjave. Bog je bil zadovoljen z Jezusom, ki je premagal vse skušnjave.</a:t>
            </a:r>
            <a:r xmlns:a="http://schemas.openxmlformats.org/drawingml/2006/main">
              <a:rPr lang="s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Jezus je bil Božji sin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Toda tako kot nas je tudi njega skušal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Toda z Božjo besedo je Jezus premagal satanovo skušnjavo.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Satan nas še vedno skuša.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Vendar pa lahko tako kot Jezus z Božjo besedo premagamo satanovo skušnjavo</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rgbClr val="ff0000"/>
                </a:solidFill>
              </a:rPr>
              <a:t>Kdo je Jezus?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naš pomočnik pri premagovanju skušnjav, s katerimi se srečujemo. In on je tisti, ki razume vse izzive, s katerimi se srečujemo, in nam jih pomaga premagati.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Koliko preizkusov je satan dal Jezusu?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eno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dva</a:t>
            </a:r>
            <a:r xmlns:a="http://schemas.openxmlformats.org/drawingml/2006/main">
              <a:rPr altLang="en-US" lang="s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tri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štiri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③ </a:t>
            </a:r>
            <a:r xmlns:a="http://schemas.openxmlformats.org/drawingml/2006/main">
              <a:rPr altLang="ko-KR" lang="sl" sz="2800">
                <a:solidFill>
                  <a:srgbClr val="ff0000"/>
                </a:solidFill>
              </a:rPr>
              <a:t>tri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mu je rekel: »Proč od mene, satan! Kajti pisano je: Gospoda, svojega Boga, časti in njemu samemu služi.««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Matej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52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voda</a:t>
            </a:r>
            <a:r xmlns:a="http://schemas.openxmlformats.org/drawingml/2006/main">
              <a:rPr lang="sl" altLang="en-US" sz="4400"/>
              <a:t> </a:t>
            </a:r>
            <a:r xmlns:a="http://schemas.openxmlformats.org/drawingml/2006/main">
              <a:rPr lang="sl" altLang="ko-KR" sz="4400"/>
              <a:t>Spremenjeno v vino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To prvo čudežno znamenje je Jezus storil v Galilejski Kani. Tako je razodel svojo slavo in njegovi učenci so verjeli vanj.</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Mary se je bala imeti sina, čeprav ni bila poročena.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Vendar je z vero sprejela in ubogala Božjo besedo.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Morda nas je strah, ko verujemo in ubogamo Božjo besedo. Toda tako kot Marijino priznanje moramo priznati, da »naj se mi zgodi, kakor si rekel«.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V Kani v Galileji je bila poroka. Na poroko so bili povabljeni tudi Jezus in njegovi učenci.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Toda prišlo je do težave. Vina je zmanjkalo. Brez vina ne gre na pojedino.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Jezus je naročil služabnikom v hiši, da natočijo vodo v vrč. Služabniki so storili, kar so zahtevali.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Po tem so vodo v kozarcu vzeli po okusu. Voda v vrču se je spremenila v zelo okusno vino.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Gostje so vino poskusili in bili presenečeni. Postregli so jim z okusnejšim vinom kot prvič in po zaslugi Jezusovega čudeža je bila pogostitev lahko bolj razburljiva.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lekcija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V Jezusovem času vino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je bil na pogostitvi naravnost nepogrešljiv.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Jezus je vodo spremenil v vino in priskrbel, kar je bilo potrebno za praznik.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Za nas je Jezus nepogrešljiv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kot vino na gostiji.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Spomniti se moramo Jezusove milosti, ki se nam je podaril.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a:t>
            </a:r>
            <a:r xmlns:a="http://schemas.openxmlformats.org/drawingml/2006/main">
              <a:rPr altLang="en-US" lang="s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WHO</a:t>
            </a:r>
            <a:r xmlns:a="http://schemas.openxmlformats.org/drawingml/2006/main">
              <a:rPr altLang="en-US" lang="sl" sz="3200"/>
              <a:t> </a:t>
            </a:r>
            <a:r xmlns:a="http://schemas.openxmlformats.org/drawingml/2006/main">
              <a:rPr altLang="ko-KR" lang="sl" sz="3200"/>
              <a:t>je</a:t>
            </a:r>
            <a:r xmlns:a="http://schemas.openxmlformats.org/drawingml/2006/main">
              <a:rPr altLang="en-US" lang="sl" sz="3200"/>
              <a:t> </a:t>
            </a:r>
            <a:r xmlns:a="http://schemas.openxmlformats.org/drawingml/2006/main">
              <a:rPr altLang="ko-KR" lang="sl" sz="3200"/>
              <a:t>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naše veselje, kakor vino na gostiji.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V kaj je Jezus spremenil vodo?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mleko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pomarančni sok</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kruh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vino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④ </a:t>
            </a:r>
            <a:r xmlns:a="http://schemas.openxmlformats.org/drawingml/2006/main">
              <a:rPr altLang="ko-KR" lang="sl" sz="2800">
                <a:solidFill>
                  <a:srgbClr val="ff0000"/>
                </a:solidFill>
              </a:rPr>
              <a:t>vino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To prvo čudežno znamenje je Jezus storil v Galilejski Kani. Tako je razodel svojo slavo in njegovi učenci so verjeli vanj.</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l" altLang="ko-KR" b="1">
                <a:solidFill>
                  <a:schemeClr val="tx1">
                    <a:lumMod val="50000"/>
                    <a:lumOff val="50000"/>
                  </a:schemeClr>
                </a:solidFill>
              </a:rPr>
              <a:t>št. 53 Božja beseda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sl" altLang="ko-KR" sz="4400"/>
              <a:t>Nikodem je ponoči prišel k Jezusu.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sl" sz="3200">
                <a:solidFill>
                  <a:srgbClr val="FF0000"/>
                </a:solidFill>
              </a:rPr>
              <a:t>Kdo je Jezus?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sl" sz="3600">
                <a:solidFill>
                  <a:srgbClr val="0070C0"/>
                </a:solidFill>
              </a:rPr>
              <a:t>Jezus je..</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sl" sz="3600">
                <a:solidFill>
                  <a:schemeClr val="tx1">
                    <a:lumMod val="65000"/>
                    <a:lumOff val="35000"/>
                  </a:schemeClr>
                </a:solidFill>
              </a:rPr>
              <a:t>Jezus je prišel na zemljo kot naš Odrešenik.</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odgovoril: »Resnično ti povem, nihče ne more priti v Božje kraljestvo, če ni rojen iz vode in Duha.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sl" sz="2800">
                <a:solidFill>
                  <a:schemeClr val="tx1">
                    <a:lumMod val="65000"/>
                    <a:lumOff val="35000"/>
                  </a:schemeClr>
                </a:solidFill>
              </a:rPr>
              <a:t>Bil je moški po imenu Nikodem, ki je bil Izraelov učitelj.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On</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prišel</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do</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Jezus</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do</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vprašaj</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pri</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noč.</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"Kako naj vstopim v božje kraljestvo?"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sl" altLang="ko-KR" sz="2800">
                <a:solidFill>
                  <a:schemeClr val="tx1">
                    <a:lumMod val="65000"/>
                    <a:lumOff val="35000"/>
                  </a:schemeClr>
                </a:solidFill>
              </a:rPr>
              <a:t>"Če nisi ponovno rojen, ne moreš vstopiti v Božje kraljestvo." Jezus je odgovoril.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Ni razumel, da se mora ponovno roditi. "Ali grem nazaj v mamino maternico in spet pridem ven?"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sl" altLang="ko-KR" sz="2600">
                <a:solidFill>
                  <a:schemeClr val="tx1">
                    <a:lumMod val="65000"/>
                    <a:lumOff val="35000"/>
                  </a:schemeClr>
                </a:solidFill>
              </a:rPr>
              <a:t>»Duh, ne telo, se mora ponovno roditi. "Človek se lahko ponovno rodi z vodo in Svetim Duhom." Jezus je odgovoril</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sl" altLang="ko-KR" sz="2800">
                <a:solidFill>
                  <a:schemeClr val="tx1">
                    <a:lumMod val="65000"/>
                    <a:lumOff val="35000"/>
                  </a:schemeClr>
                </a:solidFill>
              </a:rPr>
              <a:t>"Moraš verjeti vame in boš rešen." Jezus je Nikodemu povedal skrivnost ponovnega rojstva.</a:t>
            </a:r>
            <a:r xmlns:a="http://schemas.openxmlformats.org/drawingml/2006/main">
              <a:rPr lang="sl"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a:t>
            </a:r>
            <a:r xmlns:a="http://schemas.openxmlformats.org/drawingml/2006/main">
              <a:rPr altLang="en-US" lang="sl" sz="4000">
                <a:solidFill>
                  <a:srgbClr val="ff0000"/>
                </a:solidFill>
              </a:rPr>
              <a:t> </a:t>
            </a:r>
            <a:r xmlns:a="http://schemas.openxmlformats.org/drawingml/2006/main">
              <a:rPr altLang="ko-KR" lang="sl" sz="4000">
                <a:solidFill>
                  <a:srgbClr val="ff0000"/>
                </a:solidFill>
              </a:rPr>
              <a:t>Lekcija</a:t>
            </a:r>
            <a:r xmlns:a="http://schemas.openxmlformats.org/drawingml/2006/main">
              <a:rPr altLang="en-US" lang="s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solidFill>
                  <a:schemeClr val="tx1">
                    <a:lumMod val="65000"/>
                    <a:lumOff val="35000"/>
                  </a:schemeClr>
                </a:solidFill>
              </a:rPr>
              <a:t>Če verjameš v Jezusa,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tvoja duša se bo ponovno rodila.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Tisti, ki verjamejo v Jezusa, so ponovno rojeni in vi boste postali</a:t>
            </a:r>
            <a:r xmlns:a="http://schemas.openxmlformats.org/drawingml/2006/main">
              <a:rPr altLang="en-US" lang="sl" sz="3200">
                <a:solidFill>
                  <a:schemeClr val="tx1">
                    <a:lumMod val="65000"/>
                    <a:lumOff val="35000"/>
                  </a:schemeClr>
                </a:solidFill>
              </a:rPr>
              <a:t> </a:t>
            </a:r>
            <a:r xmlns:a="http://schemas.openxmlformats.org/drawingml/2006/main">
              <a:rPr altLang="ko-KR" lang="sl" sz="3200">
                <a:solidFill>
                  <a:schemeClr val="tx1">
                    <a:lumMod val="65000"/>
                    <a:lumOff val="35000"/>
                  </a:schemeClr>
                </a:solidFill>
              </a:rPr>
              <a:t>sovražiti greh in ljubiti Boga.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Ste ponovno rojeni?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l" sz="3200">
                <a:solidFill>
                  <a:schemeClr val="tx1">
                    <a:lumMod val="65000"/>
                    <a:lumOff val="35000"/>
                  </a:schemeClr>
                </a:solidFill>
              </a:rPr>
              <a:t>Verjamemo v Jezusa in smo ponovno rojeni. Zato se moramo zavedati, da smo ljudje drugačni od sveta.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sl" sz="3200"/>
              <a:t>Kdo je Jezus?</a:t>
            </a:r>
            <a:r xmlns:a="http://schemas.openxmlformats.org/drawingml/2006/main">
              <a:rPr altLang="en-US" lang="s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rgbClr val="0070c0"/>
                </a:solidFill>
              </a:rPr>
              <a:t>Jezus je..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a:t>
            </a:r>
            <a:r xmlns:a="http://schemas.openxmlformats.org/drawingml/2006/main">
              <a:rPr altLang="en-US" lang="sl" sz="3600">
                <a:solidFill>
                  <a:schemeClr val="tx1">
                    <a:lumMod val="65000"/>
                    <a:lumOff val="35000"/>
                  </a:schemeClr>
                </a:solidFill>
              </a:rPr>
              <a:t> </a:t>
            </a:r>
            <a:r xmlns:a="http://schemas.openxmlformats.org/drawingml/2006/main">
              <a:rPr altLang="ko-KR" lang="sl" sz="3600">
                <a:solidFill>
                  <a:schemeClr val="tx1">
                    <a:lumMod val="65000"/>
                    <a:lumOff val="35000"/>
                  </a:schemeClr>
                </a:solidFill>
              </a:rPr>
              <a:t>je tisti, ki naredi tiste, ki verujejo vanj, pravične in ponovno rojene.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Današnji kviz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Kaj nas naredi ponovno rojene?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① </a:t>
            </a:r>
            <a:r xmlns:a="http://schemas.openxmlformats.org/drawingml/2006/main">
              <a:rPr altLang="ko-KR" lang="sl" sz="2800">
                <a:solidFill>
                  <a:schemeClr val="tx1">
                    <a:lumMod val="65000"/>
                    <a:lumOff val="35000"/>
                  </a:schemeClr>
                </a:solidFill>
              </a:rPr>
              <a:t>z vodo in Duhom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② </a:t>
            </a:r>
            <a:r xmlns:a="http://schemas.openxmlformats.org/drawingml/2006/main">
              <a:rPr altLang="ko-KR" lang="sl" sz="2800">
                <a:solidFill>
                  <a:schemeClr val="tx1">
                    <a:lumMod val="65000"/>
                    <a:lumOff val="35000"/>
                  </a:schemeClr>
                </a:solidFill>
              </a:rPr>
              <a:t>z oljem in ognjem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③ </a:t>
            </a:r>
            <a:r xmlns:a="http://schemas.openxmlformats.org/drawingml/2006/main">
              <a:rPr altLang="ko-KR" lang="sl" sz="2800">
                <a:solidFill>
                  <a:schemeClr val="tx1">
                    <a:lumMod val="65000"/>
                    <a:lumOff val="35000"/>
                  </a:schemeClr>
                </a:solidFill>
              </a:rPr>
              <a:t>s solzami in pesmimi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chemeClr val="tx1">
                    <a:lumMod val="65000"/>
                    <a:lumOff val="35000"/>
                  </a:schemeClr>
                </a:solidFill>
              </a:rPr>
              <a:t>④ </a:t>
            </a:r>
            <a:r xmlns:a="http://schemas.openxmlformats.org/drawingml/2006/main">
              <a:rPr altLang="ko-KR" lang="sl" sz="2800">
                <a:solidFill>
                  <a:schemeClr val="tx1">
                    <a:lumMod val="65000"/>
                    <a:lumOff val="35000"/>
                  </a:schemeClr>
                </a:solidFill>
              </a:rPr>
              <a:t>z molitvijo in bogoslužjem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sl" sz="2800">
                <a:solidFill>
                  <a:srgbClr val="ff0000"/>
                </a:solidFill>
              </a:rPr>
              <a:t>① </a:t>
            </a:r>
            <a:r xmlns:a="http://schemas.openxmlformats.org/drawingml/2006/main">
              <a:rPr altLang="ko-KR" lang="sl" sz="2800">
                <a:solidFill>
                  <a:srgbClr val="ff0000"/>
                </a:solidFill>
              </a:rPr>
              <a:t>z vodo in Duhom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l" sz="4000">
                <a:solidFill>
                  <a:srgbClr val="ff0000"/>
                </a:solidFill>
              </a:rPr>
              <a:t>Današnja Beseda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sl" sz="3600">
                <a:solidFill>
                  <a:schemeClr val="tx1">
                    <a:lumMod val="65000"/>
                    <a:lumOff val="35000"/>
                  </a:schemeClr>
                </a:solidFill>
              </a:rPr>
              <a:t>Jezus je odgovoril: »Resnično ti povem, nihče ne more priti v Božje kraljestvo, če ni rojen iz vode in Duha.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sl" sz="2800">
                <a:solidFill>
                  <a:schemeClr val="tx1">
                    <a:lumMod val="65000"/>
                    <a:lumOff val="35000"/>
                  </a:schemeClr>
                </a:solidFill>
              </a:rPr>
              <a:t>Janez</a:t>
            </a:r>
            <a:r xmlns:a="http://schemas.openxmlformats.org/drawingml/2006/main">
              <a:rPr altLang="en-US" lang="sl" sz="2800">
                <a:solidFill>
                  <a:schemeClr val="tx1">
                    <a:lumMod val="65000"/>
                    <a:lumOff val="35000"/>
                  </a:schemeClr>
                </a:solidFill>
              </a:rPr>
              <a:t> </a:t>
            </a:r>
            <a:r xmlns:a="http://schemas.openxmlformats.org/drawingml/2006/main">
              <a:rPr altLang="ko-KR" lang="sl"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